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4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presProps" Target="presProp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move the slide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5E519AEC-8DCC-45D5-8794-6C509CF3E5AA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5F05F03-6CF8-4773-970A-AA1D2DD9A9E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16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4962F4F-E014-42C1-96D2-6DD9EC1BFCD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5AB7851-6BB2-4798-8828-FF85CD64AD9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3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150B4E3-8112-4DF4-A1DD-286CB78A158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FB31756-92E5-4FE6-8C15-B317B43F9C4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3172A27-F6B0-4419-93F0-C0BC484F16A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2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3A9C915-E066-4CAB-AD57-EB2C0E9B47B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7720D30-6C1D-4DA3-A4E8-D49D5D99855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8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E31EA70-538C-41C3-9776-083C74DCB1C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3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1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20F1A6E-EF63-4510-A561-BFC873DF66E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3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4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398305A-AA71-486D-9B57-4EEF5AAC329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3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D5C8870-17EC-4568-BE94-FB03DB8F1AF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3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0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3BB1CD0-F40E-40D0-9DE7-11F4BB4A103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4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47E8D3F-3294-4E0D-AD37-E9390E6E188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4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08C4219-21B2-47C9-A322-FB1403F8292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8278AF7-56E7-4463-B4FE-2AF45232837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LIGHT">
    <p:bg>
      <p:bgPr>
        <a:solidFill>
          <a:srgbClr val="f3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ARK">
    <p:bg>
      <p:bgPr>
        <a:solidFill>
          <a:srgbClr val="1028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b="0" lang="en-US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/>
          <p:cNvSpPr/>
          <p:nvPr/>
        </p:nvSpPr>
        <p:spPr>
          <a:xfrm>
            <a:off x="0" y="0"/>
            <a:ext cx="4068360" cy="6857280"/>
          </a:xfrm>
          <a:prstGeom prst="rect">
            <a:avLst/>
          </a:prstGeom>
          <a:solidFill>
            <a:srgbClr val="172b38"/>
          </a:solidFill>
          <a:ln w="12700">
            <a:solidFill>
              <a:srgbClr val="172b3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1"/>
          <p:cNvSpPr/>
          <p:nvPr/>
        </p:nvSpPr>
        <p:spPr>
          <a:xfrm>
            <a:off x="658440" y="1234440"/>
            <a:ext cx="2971080" cy="123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CONECTA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EDUCAÇÃO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2"/>
          <p:cNvSpPr/>
          <p:nvPr/>
        </p:nvSpPr>
        <p:spPr>
          <a:xfrm>
            <a:off x="685800" y="2761560"/>
            <a:ext cx="283392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201" strike="noStrike" u="none">
                <a:solidFill>
                  <a:srgbClr val="e8c451"/>
                </a:solidFill>
                <a:effectLst/>
                <a:uFillTx/>
                <a:latin typeface="Consolas"/>
                <a:ea typeface="Consolas"/>
              </a:rPr>
              <a:t>APRESENTAÇÃO TÉCNICA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3"/>
          <p:cNvSpPr/>
          <p:nvPr/>
        </p:nvSpPr>
        <p:spPr>
          <a:xfrm>
            <a:off x="685800" y="3310200"/>
            <a:ext cx="2971080" cy="105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d7e2e5"/>
                </a:solidFill>
                <a:effectLst/>
                <a:uFillTx/>
                <a:latin typeface="Aptos"/>
              </a:rPr>
              <a:t>Arquitetura, segurança, perfis e visão funcional dos menus.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Text 4"/>
          <p:cNvSpPr/>
          <p:nvPr/>
        </p:nvSpPr>
        <p:spPr>
          <a:xfrm>
            <a:off x="685800" y="5989320"/>
            <a:ext cx="274248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afc6cf"/>
                </a:solidFill>
                <a:effectLst/>
                <a:uFillTx/>
                <a:latin typeface="Consolas"/>
                <a:ea typeface="Consolas"/>
              </a:rPr>
              <a:t>Versão 001.18.09.2026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Shape 5"/>
          <p:cNvSpPr/>
          <p:nvPr/>
        </p:nvSpPr>
        <p:spPr>
          <a:xfrm>
            <a:off x="6967800" y="960120"/>
            <a:ext cx="4251240" cy="443412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" name="Image 0" descr="Marca Qualificar Educacional"/>
          <p:cNvPicPr/>
          <p:nvPr/>
        </p:nvPicPr>
        <p:blipFill>
          <a:blip r:embed="rId1"/>
          <a:stretch/>
        </p:blipFill>
        <p:spPr>
          <a:xfrm>
            <a:off x="7269480" y="1234440"/>
            <a:ext cx="3656880" cy="3656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" name="Text 6"/>
          <p:cNvSpPr/>
          <p:nvPr/>
        </p:nvSpPr>
        <p:spPr>
          <a:xfrm>
            <a:off x="7543800" y="5897880"/>
            <a:ext cx="310824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201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GRUPO QUALIFICAR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0"/>
          <p:cNvSpPr/>
          <p:nvPr/>
        </p:nvSpPr>
        <p:spPr>
          <a:xfrm>
            <a:off x="594360" y="274320"/>
            <a:ext cx="2148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Arial"/>
                <a:ea typeface="Arial"/>
              </a:rPr>
              <a:t>CONECTA EDUCAÇÃO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Text 1"/>
          <p:cNvSpPr/>
          <p:nvPr/>
        </p:nvSpPr>
        <p:spPr>
          <a:xfrm>
            <a:off x="2926080" y="274320"/>
            <a:ext cx="56685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201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VISÃO GERAL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2"/>
          <p:cNvSpPr/>
          <p:nvPr/>
        </p:nvSpPr>
        <p:spPr>
          <a:xfrm>
            <a:off x="11064240" y="265320"/>
            <a:ext cx="5022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Consolas"/>
                <a:ea typeface="Consolas"/>
              </a:rPr>
              <a:t>02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Text 3"/>
          <p:cNvSpPr/>
          <p:nvPr/>
        </p:nvSpPr>
        <p:spPr>
          <a:xfrm>
            <a:off x="594360" y="694800"/>
            <a:ext cx="109720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72b38"/>
                </a:solidFill>
                <a:effectLst/>
                <a:uFillTx/>
                <a:latin typeface="Aptos Display"/>
                <a:ea typeface="Aptos Display"/>
              </a:rPr>
              <a:t>Uma plataforma, uma base municipal de gestão.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4"/>
          <p:cNvSpPr/>
          <p:nvPr/>
        </p:nvSpPr>
        <p:spPr>
          <a:xfrm>
            <a:off x="612720" y="1380600"/>
            <a:ext cx="1069776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  <a:ea typeface="Aptos"/>
              </a:rPr>
              <a:t>Organiza dados, rotinas, documentos e responsabilidades por perfil de acesso.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5"/>
          <p:cNvSpPr/>
          <p:nvPr/>
        </p:nvSpPr>
        <p:spPr>
          <a:xfrm>
            <a:off x="621720" y="1938600"/>
            <a:ext cx="2605320" cy="2239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25560" dir="2700000" dist="49893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Shape 6"/>
          <p:cNvSpPr/>
          <p:nvPr/>
        </p:nvSpPr>
        <p:spPr>
          <a:xfrm>
            <a:off x="621720" y="1938600"/>
            <a:ext cx="63360" cy="2239560"/>
          </a:xfrm>
          <a:prstGeom prst="rect">
            <a:avLst/>
          </a:prstGeom>
          <a:solidFill>
            <a:srgbClr val="2b7586"/>
          </a:solidFill>
          <a:ln w="12700">
            <a:solidFill>
              <a:srgbClr val="2b758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7"/>
          <p:cNvSpPr/>
          <p:nvPr/>
        </p:nvSpPr>
        <p:spPr>
          <a:xfrm>
            <a:off x="850320" y="2103120"/>
            <a:ext cx="216648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Gestão da rede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8"/>
          <p:cNvSpPr/>
          <p:nvPr/>
        </p:nvSpPr>
        <p:spPr>
          <a:xfrm>
            <a:off x="850320" y="2560320"/>
            <a:ext cx="2166480" cy="14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Escolas, matrículas, profissionais, supervisão, direção e compromissos.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Shape 9"/>
          <p:cNvSpPr/>
          <p:nvPr/>
        </p:nvSpPr>
        <p:spPr>
          <a:xfrm>
            <a:off x="3364920" y="1938600"/>
            <a:ext cx="2605320" cy="2239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322580160" dir="0" dist="645159960" kx="0" ky="0" rotWithShape="0" sx="100000" sy="100000">
              <a:srgbClr val="000000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Shape 10"/>
          <p:cNvSpPr/>
          <p:nvPr/>
        </p:nvSpPr>
        <p:spPr>
          <a:xfrm>
            <a:off x="3364920" y="1938600"/>
            <a:ext cx="63360" cy="2239560"/>
          </a:xfrm>
          <a:prstGeom prst="rect">
            <a:avLst/>
          </a:prstGeom>
          <a:solidFill>
            <a:srgbClr val="158a65"/>
          </a:solidFill>
          <a:ln w="12700">
            <a:solidFill>
              <a:srgbClr val="158a6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11"/>
          <p:cNvSpPr/>
          <p:nvPr/>
        </p:nvSpPr>
        <p:spPr>
          <a:xfrm>
            <a:off x="3593520" y="2103120"/>
            <a:ext cx="216648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Pedagógico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12"/>
          <p:cNvSpPr/>
          <p:nvPr/>
        </p:nvSpPr>
        <p:spPr>
          <a:xfrm>
            <a:off x="3593520" y="2560320"/>
            <a:ext cx="2166480" cy="14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PME 2026–2036, BNCC, documentos normativos, avaliações e alfabetização.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Shape 13"/>
          <p:cNvSpPr/>
          <p:nvPr/>
        </p:nvSpPr>
        <p:spPr>
          <a:xfrm>
            <a:off x="6108120" y="1938600"/>
            <a:ext cx="2605320" cy="2239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Shape 14"/>
          <p:cNvSpPr/>
          <p:nvPr/>
        </p:nvSpPr>
        <p:spPr>
          <a:xfrm>
            <a:off x="6108120" y="1938600"/>
            <a:ext cx="63360" cy="2239560"/>
          </a:xfrm>
          <a:prstGeom prst="rect">
            <a:avLst/>
          </a:prstGeom>
          <a:solidFill>
            <a:srgbClr val="c77d0a"/>
          </a:solidFill>
          <a:ln w="12700">
            <a:solidFill>
              <a:srgbClr val="c77d0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15"/>
          <p:cNvSpPr/>
          <p:nvPr/>
        </p:nvSpPr>
        <p:spPr>
          <a:xfrm>
            <a:off x="6336720" y="2103120"/>
            <a:ext cx="216648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Finanças e legal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Text 16"/>
          <p:cNvSpPr/>
          <p:nvPr/>
        </p:nvSpPr>
        <p:spPr>
          <a:xfrm>
            <a:off x="6336720" y="2560320"/>
            <a:ext cx="2166480" cy="14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Planejamento, execução, prestação de contas, entregas e órgãos de controle.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Shape 17"/>
          <p:cNvSpPr/>
          <p:nvPr/>
        </p:nvSpPr>
        <p:spPr>
          <a:xfrm>
            <a:off x="8851320" y="1938600"/>
            <a:ext cx="2605320" cy="2239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Shape 18"/>
          <p:cNvSpPr/>
          <p:nvPr/>
        </p:nvSpPr>
        <p:spPr>
          <a:xfrm>
            <a:off x="8851320" y="1938600"/>
            <a:ext cx="63360" cy="2239560"/>
          </a:xfrm>
          <a:prstGeom prst="rect">
            <a:avLst/>
          </a:prstGeom>
          <a:solidFill>
            <a:srgbClr val="be4636"/>
          </a:solidFill>
          <a:ln w="12700">
            <a:solidFill>
              <a:srgbClr val="be463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19"/>
          <p:cNvSpPr/>
          <p:nvPr/>
        </p:nvSpPr>
        <p:spPr>
          <a:xfrm>
            <a:off x="9079920" y="2103120"/>
            <a:ext cx="216648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Governança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20"/>
          <p:cNvSpPr/>
          <p:nvPr/>
        </p:nvSpPr>
        <p:spPr>
          <a:xfrm>
            <a:off x="9079920" y="2560320"/>
            <a:ext cx="2166480" cy="147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Perfis, município, licenças, anexos, relatórios e rastreabilidade.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Shape 21"/>
          <p:cNvSpPr/>
          <p:nvPr/>
        </p:nvSpPr>
        <p:spPr>
          <a:xfrm>
            <a:off x="621720" y="4590360"/>
            <a:ext cx="10834920" cy="1078200"/>
          </a:xfrm>
          <a:prstGeom prst="rect">
            <a:avLst/>
          </a:prstGeom>
          <a:solidFill>
            <a:srgbClr val="123b52"/>
          </a:solidFill>
          <a:ln w="12700">
            <a:solidFill>
              <a:srgbClr val="123b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22"/>
          <p:cNvSpPr/>
          <p:nvPr/>
        </p:nvSpPr>
        <p:spPr>
          <a:xfrm>
            <a:off x="896040" y="4873680"/>
            <a:ext cx="214812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OBJETIVO TÉCNICO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23"/>
          <p:cNvSpPr/>
          <p:nvPr/>
        </p:nvSpPr>
        <p:spPr>
          <a:xfrm>
            <a:off x="3154680" y="4800600"/>
            <a:ext cx="77716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dce7ea"/>
                </a:solidFill>
                <a:effectLst/>
                <a:uFillTx/>
                <a:latin typeface="Aptos"/>
              </a:rPr>
              <a:t>Disponibilizar uma visão única sem misturar municípios, perfis ou responsabilidades.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24"/>
          <p:cNvSpPr/>
          <p:nvPr/>
        </p:nvSpPr>
        <p:spPr>
          <a:xfrm>
            <a:off x="594360" y="6537960"/>
            <a:ext cx="6674400" cy="1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119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GRUPO QUALIFICAR  ·  APRESENTAÇÃO TÉCNICA  ·  VERSÃO 001.18.09.2026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0"/>
          <p:cNvSpPr/>
          <p:nvPr/>
        </p:nvSpPr>
        <p:spPr>
          <a:xfrm>
            <a:off x="594360" y="274320"/>
            <a:ext cx="2148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Arial"/>
                <a:ea typeface="Arial"/>
              </a:rPr>
              <a:t>CONECTA EDUCAÇÃO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1"/>
          <p:cNvSpPr/>
          <p:nvPr/>
        </p:nvSpPr>
        <p:spPr>
          <a:xfrm>
            <a:off x="2926080" y="274320"/>
            <a:ext cx="56685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201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ARQUITETURA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2"/>
          <p:cNvSpPr/>
          <p:nvPr/>
        </p:nvSpPr>
        <p:spPr>
          <a:xfrm>
            <a:off x="11064240" y="265320"/>
            <a:ext cx="5022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Consolas"/>
                <a:ea typeface="Consolas"/>
              </a:rPr>
              <a:t>03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3"/>
          <p:cNvSpPr/>
          <p:nvPr/>
        </p:nvSpPr>
        <p:spPr>
          <a:xfrm>
            <a:off x="594360" y="694800"/>
            <a:ext cx="109720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72b38"/>
                </a:solidFill>
                <a:effectLst/>
                <a:uFillTx/>
                <a:latin typeface="Aptos Display"/>
                <a:ea typeface="Aptos Display"/>
              </a:rPr>
              <a:t>Arquitetura web moderna e responsabilidades bem separadas.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4"/>
          <p:cNvSpPr/>
          <p:nvPr/>
        </p:nvSpPr>
        <p:spPr>
          <a:xfrm>
            <a:off x="612720" y="1380600"/>
            <a:ext cx="1069776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  <a:ea typeface="Aptos"/>
              </a:rPr>
              <a:t>Interface, regras de acesso, dados e integrações operam em camadas distintas.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Shape 5"/>
          <p:cNvSpPr/>
          <p:nvPr/>
        </p:nvSpPr>
        <p:spPr>
          <a:xfrm>
            <a:off x="685800" y="2011680"/>
            <a:ext cx="2056680" cy="2879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Shape 6"/>
          <p:cNvSpPr/>
          <p:nvPr/>
        </p:nvSpPr>
        <p:spPr>
          <a:xfrm>
            <a:off x="685800" y="2011680"/>
            <a:ext cx="63360" cy="2879640"/>
          </a:xfrm>
          <a:prstGeom prst="rect">
            <a:avLst/>
          </a:prstGeom>
          <a:solidFill>
            <a:srgbClr val="2b7586"/>
          </a:solidFill>
          <a:ln w="12700">
            <a:solidFill>
              <a:srgbClr val="2b758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7"/>
          <p:cNvSpPr/>
          <p:nvPr/>
        </p:nvSpPr>
        <p:spPr>
          <a:xfrm>
            <a:off x="914400" y="2176200"/>
            <a:ext cx="161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INTERFACE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8"/>
          <p:cNvSpPr/>
          <p:nvPr/>
        </p:nvSpPr>
        <p:spPr>
          <a:xfrm>
            <a:off x="914400" y="2633400"/>
            <a:ext cx="1617840" cy="211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React 19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TanStack Start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Tailwind CSS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Shape 9"/>
          <p:cNvSpPr/>
          <p:nvPr/>
        </p:nvSpPr>
        <p:spPr>
          <a:xfrm>
            <a:off x="2871360" y="3200400"/>
            <a:ext cx="383400" cy="456480"/>
          </a:xfrm>
          <a:prstGeom prst="chevron">
            <a:avLst>
              <a:gd name="adj" fmla="val 50000"/>
            </a:avLst>
          </a:prstGeom>
          <a:solidFill>
            <a:srgbClr val="d5dfda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Shape 10"/>
          <p:cNvSpPr/>
          <p:nvPr/>
        </p:nvSpPr>
        <p:spPr>
          <a:xfrm>
            <a:off x="3337560" y="2011680"/>
            <a:ext cx="2056680" cy="2879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Shape 11"/>
          <p:cNvSpPr/>
          <p:nvPr/>
        </p:nvSpPr>
        <p:spPr>
          <a:xfrm>
            <a:off x="3337560" y="2011680"/>
            <a:ext cx="63360" cy="2879640"/>
          </a:xfrm>
          <a:prstGeom prst="rect">
            <a:avLst/>
          </a:prstGeom>
          <a:solidFill>
            <a:srgbClr val="123b52"/>
          </a:solidFill>
          <a:ln w="12700">
            <a:solidFill>
              <a:srgbClr val="123b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12"/>
          <p:cNvSpPr/>
          <p:nvPr/>
        </p:nvSpPr>
        <p:spPr>
          <a:xfrm>
            <a:off x="3566160" y="2176200"/>
            <a:ext cx="161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APLICAÇÃO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Text 13"/>
          <p:cNvSpPr/>
          <p:nvPr/>
        </p:nvSpPr>
        <p:spPr>
          <a:xfrm>
            <a:off x="3566160" y="2633400"/>
            <a:ext cx="1617840" cy="211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Rotas protegidas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Consultas e mutações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Funções no servidor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Shape 14"/>
          <p:cNvSpPr/>
          <p:nvPr/>
        </p:nvSpPr>
        <p:spPr>
          <a:xfrm>
            <a:off x="5523120" y="3200400"/>
            <a:ext cx="383400" cy="456480"/>
          </a:xfrm>
          <a:prstGeom prst="chevron">
            <a:avLst>
              <a:gd name="adj" fmla="val 50000"/>
            </a:avLst>
          </a:prstGeom>
          <a:solidFill>
            <a:srgbClr val="d5dfda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Shape 15"/>
          <p:cNvSpPr/>
          <p:nvPr/>
        </p:nvSpPr>
        <p:spPr>
          <a:xfrm>
            <a:off x="5989320" y="2011680"/>
            <a:ext cx="2056680" cy="2879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Shape 16"/>
          <p:cNvSpPr/>
          <p:nvPr/>
        </p:nvSpPr>
        <p:spPr>
          <a:xfrm>
            <a:off x="5989320" y="2011680"/>
            <a:ext cx="63360" cy="2879640"/>
          </a:xfrm>
          <a:prstGeom prst="rect">
            <a:avLst/>
          </a:prstGeom>
          <a:solidFill>
            <a:srgbClr val="158a65"/>
          </a:solidFill>
          <a:ln w="12700">
            <a:solidFill>
              <a:srgbClr val="158a6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17"/>
          <p:cNvSpPr/>
          <p:nvPr/>
        </p:nvSpPr>
        <p:spPr>
          <a:xfrm>
            <a:off x="6217920" y="2176200"/>
            <a:ext cx="161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DADOS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18"/>
          <p:cNvSpPr/>
          <p:nvPr/>
        </p:nvSpPr>
        <p:spPr>
          <a:xfrm>
            <a:off x="6217920" y="2633400"/>
            <a:ext cx="1617840" cy="211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Banco relacional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Políticas por município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Arquivos protegidos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19"/>
          <p:cNvSpPr/>
          <p:nvPr/>
        </p:nvSpPr>
        <p:spPr>
          <a:xfrm>
            <a:off x="8174880" y="3200400"/>
            <a:ext cx="383400" cy="456480"/>
          </a:xfrm>
          <a:prstGeom prst="chevron">
            <a:avLst>
              <a:gd name="adj" fmla="val 50000"/>
            </a:avLst>
          </a:prstGeom>
          <a:solidFill>
            <a:srgbClr val="d5dfda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Shape 20"/>
          <p:cNvSpPr/>
          <p:nvPr/>
        </p:nvSpPr>
        <p:spPr>
          <a:xfrm>
            <a:off x="8641080" y="2011680"/>
            <a:ext cx="2056680" cy="2879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Shape 21"/>
          <p:cNvSpPr/>
          <p:nvPr/>
        </p:nvSpPr>
        <p:spPr>
          <a:xfrm>
            <a:off x="8641080" y="2011680"/>
            <a:ext cx="63360" cy="2879640"/>
          </a:xfrm>
          <a:prstGeom prst="rect">
            <a:avLst/>
          </a:prstGeom>
          <a:solidFill>
            <a:srgbClr val="c77d0a"/>
          </a:solidFill>
          <a:ln w="12700">
            <a:solidFill>
              <a:srgbClr val="c77d0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22"/>
          <p:cNvSpPr/>
          <p:nvPr/>
        </p:nvSpPr>
        <p:spPr>
          <a:xfrm>
            <a:off x="8869680" y="2176200"/>
            <a:ext cx="161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SERVIÇOS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23"/>
          <p:cNvSpPr/>
          <p:nvPr/>
        </p:nvSpPr>
        <p:spPr>
          <a:xfrm>
            <a:off x="8869680" y="2633400"/>
            <a:ext cx="1617840" cy="211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Portais públicos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IA e processamento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Exportações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24"/>
          <p:cNvSpPr/>
          <p:nvPr/>
        </p:nvSpPr>
        <p:spPr>
          <a:xfrm>
            <a:off x="1097280" y="5349240"/>
            <a:ext cx="99662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23b52"/>
                </a:solidFill>
                <a:effectLst/>
                <a:uFillTx/>
                <a:latin typeface="Aptos"/>
              </a:rPr>
              <a:t>Fluxo principal: pessoa autenticada → perfil → município → regra de acesso → dado autorizado.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25"/>
          <p:cNvSpPr/>
          <p:nvPr/>
        </p:nvSpPr>
        <p:spPr>
          <a:xfrm>
            <a:off x="594360" y="6537960"/>
            <a:ext cx="6674400" cy="1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119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GRUPO QUALIFICAR  ·  APRESENTAÇÃO TÉCNICA  ·  VERSÃO 001.18.09.2026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 0"/>
          <p:cNvSpPr/>
          <p:nvPr/>
        </p:nvSpPr>
        <p:spPr>
          <a:xfrm>
            <a:off x="594360" y="274320"/>
            <a:ext cx="2148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Arial"/>
                <a:ea typeface="Arial"/>
              </a:rPr>
              <a:t>CONECTA EDUCAÇÃO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1"/>
          <p:cNvSpPr/>
          <p:nvPr/>
        </p:nvSpPr>
        <p:spPr>
          <a:xfrm>
            <a:off x="2926080" y="274320"/>
            <a:ext cx="56685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201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AUTENTICAÇÃO E SESSÃO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2"/>
          <p:cNvSpPr/>
          <p:nvPr/>
        </p:nvSpPr>
        <p:spPr>
          <a:xfrm>
            <a:off x="11064240" y="265320"/>
            <a:ext cx="5022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Consolas"/>
                <a:ea typeface="Consolas"/>
              </a:rPr>
              <a:t>04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3"/>
          <p:cNvSpPr/>
          <p:nvPr/>
        </p:nvSpPr>
        <p:spPr>
          <a:xfrm>
            <a:off x="594360" y="694800"/>
            <a:ext cx="109720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72b38"/>
                </a:solidFill>
                <a:effectLst/>
                <a:uFillTx/>
                <a:latin typeface="Aptos Display"/>
                <a:ea typeface="Aptos Display"/>
              </a:rPr>
              <a:t>Acesso autenticado antes de qualquer área interna.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4"/>
          <p:cNvSpPr/>
          <p:nvPr/>
        </p:nvSpPr>
        <p:spPr>
          <a:xfrm>
            <a:off x="612720" y="1380600"/>
            <a:ext cx="1069776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  <a:ea typeface="Aptos"/>
              </a:rPr>
              <a:t>A sessão identifica a pessoa; os perfis determinam o que ela pode visualizar e editar.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5"/>
          <p:cNvSpPr/>
          <p:nvPr/>
        </p:nvSpPr>
        <p:spPr>
          <a:xfrm>
            <a:off x="777240" y="1965960"/>
            <a:ext cx="566280" cy="566280"/>
          </a:xfrm>
          <a:prstGeom prst="ellipse">
            <a:avLst/>
          </a:prstGeom>
          <a:solidFill>
            <a:srgbClr val="2b7586"/>
          </a:solidFill>
          <a:ln w="12700">
            <a:solidFill>
              <a:srgbClr val="2b758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6"/>
          <p:cNvSpPr/>
          <p:nvPr/>
        </p:nvSpPr>
        <p:spPr>
          <a:xfrm>
            <a:off x="777240" y="2148840"/>
            <a:ext cx="56628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01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7"/>
          <p:cNvSpPr/>
          <p:nvPr/>
        </p:nvSpPr>
        <p:spPr>
          <a:xfrm>
            <a:off x="1600200" y="1947600"/>
            <a:ext cx="2056680" cy="31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Entrar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8"/>
          <p:cNvSpPr/>
          <p:nvPr/>
        </p:nvSpPr>
        <p:spPr>
          <a:xfrm>
            <a:off x="1600200" y="2313360"/>
            <a:ext cx="383976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E-mail e senha identificam a pessoa.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9"/>
          <p:cNvSpPr/>
          <p:nvPr/>
        </p:nvSpPr>
        <p:spPr>
          <a:xfrm>
            <a:off x="777240" y="2971800"/>
            <a:ext cx="566280" cy="566280"/>
          </a:xfrm>
          <a:prstGeom prst="ellipse">
            <a:avLst/>
          </a:prstGeom>
          <a:solidFill>
            <a:srgbClr val="158a65"/>
          </a:solidFill>
          <a:ln w="12700">
            <a:solidFill>
              <a:srgbClr val="158a6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10"/>
          <p:cNvSpPr/>
          <p:nvPr/>
        </p:nvSpPr>
        <p:spPr>
          <a:xfrm>
            <a:off x="777240" y="3154680"/>
            <a:ext cx="56628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02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11"/>
          <p:cNvSpPr/>
          <p:nvPr/>
        </p:nvSpPr>
        <p:spPr>
          <a:xfrm>
            <a:off x="1600200" y="2953440"/>
            <a:ext cx="2056680" cy="31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Validar sessão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12"/>
          <p:cNvSpPr/>
          <p:nvPr/>
        </p:nvSpPr>
        <p:spPr>
          <a:xfrm>
            <a:off x="1600200" y="3319200"/>
            <a:ext cx="383976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Rotas internas exigem usuário autenticado.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Shape 13"/>
          <p:cNvSpPr/>
          <p:nvPr/>
        </p:nvSpPr>
        <p:spPr>
          <a:xfrm>
            <a:off x="777240" y="3977640"/>
            <a:ext cx="566280" cy="566280"/>
          </a:xfrm>
          <a:prstGeom prst="ellipse">
            <a:avLst/>
          </a:prstGeom>
          <a:solidFill>
            <a:srgbClr val="c77d0a"/>
          </a:solidFill>
          <a:ln w="12700">
            <a:solidFill>
              <a:srgbClr val="c77d0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14"/>
          <p:cNvSpPr/>
          <p:nvPr/>
        </p:nvSpPr>
        <p:spPr>
          <a:xfrm>
            <a:off x="777240" y="4160520"/>
            <a:ext cx="56628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03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Text 15"/>
          <p:cNvSpPr/>
          <p:nvPr/>
        </p:nvSpPr>
        <p:spPr>
          <a:xfrm>
            <a:off x="1600200" y="3959280"/>
            <a:ext cx="2056680" cy="31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Carregar contexto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16"/>
          <p:cNvSpPr/>
          <p:nvPr/>
        </p:nvSpPr>
        <p:spPr>
          <a:xfrm>
            <a:off x="1600200" y="4325040"/>
            <a:ext cx="383976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Perfis e município orientam menus e dados.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Shape 17"/>
          <p:cNvSpPr/>
          <p:nvPr/>
        </p:nvSpPr>
        <p:spPr>
          <a:xfrm>
            <a:off x="6492240" y="1920240"/>
            <a:ext cx="4708440" cy="2879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Shape 18"/>
          <p:cNvSpPr/>
          <p:nvPr/>
        </p:nvSpPr>
        <p:spPr>
          <a:xfrm>
            <a:off x="6492240" y="1920240"/>
            <a:ext cx="63360" cy="2879640"/>
          </a:xfrm>
          <a:prstGeom prst="rect">
            <a:avLst/>
          </a:prstGeom>
          <a:solidFill>
            <a:srgbClr val="123b52"/>
          </a:solidFill>
          <a:ln w="12700">
            <a:solidFill>
              <a:srgbClr val="123b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Text 19"/>
          <p:cNvSpPr/>
          <p:nvPr/>
        </p:nvSpPr>
        <p:spPr>
          <a:xfrm>
            <a:off x="6720840" y="2084760"/>
            <a:ext cx="426960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Controles aplicados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20"/>
          <p:cNvSpPr/>
          <p:nvPr/>
        </p:nvSpPr>
        <p:spPr>
          <a:xfrm>
            <a:off x="6720840" y="2541960"/>
            <a:ext cx="4269600" cy="211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• Guarda de rota autenticada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• Perfil armazenado separadamente do cadastro pessoal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• Saída encerra sessão e limpa consultas locais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• Município aparece no contexto da navegação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21"/>
          <p:cNvSpPr/>
          <p:nvPr/>
        </p:nvSpPr>
        <p:spPr>
          <a:xfrm>
            <a:off x="594360" y="6537960"/>
            <a:ext cx="6674400" cy="1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119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GRUPO QUALIFICAR  ·  APRESENTAÇÃO TÉCNICA  ·  VERSÃO 001.18.09.2026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 0"/>
          <p:cNvSpPr/>
          <p:nvPr/>
        </p:nvSpPr>
        <p:spPr>
          <a:xfrm>
            <a:off x="594360" y="274320"/>
            <a:ext cx="2148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CONECTA EDUCAÇÃO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1"/>
          <p:cNvSpPr/>
          <p:nvPr/>
        </p:nvSpPr>
        <p:spPr>
          <a:xfrm>
            <a:off x="2926080" y="274320"/>
            <a:ext cx="56685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201" strike="noStrike" u="none">
                <a:solidFill>
                  <a:srgbClr val="afc6cf"/>
                </a:solidFill>
                <a:effectLst/>
                <a:uFillTx/>
                <a:latin typeface="Consolas"/>
                <a:ea typeface="Consolas"/>
              </a:rPr>
              <a:t>SEGURANÇA MUNICIPAL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2"/>
          <p:cNvSpPr/>
          <p:nvPr/>
        </p:nvSpPr>
        <p:spPr>
          <a:xfrm>
            <a:off x="11064240" y="265320"/>
            <a:ext cx="5022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05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3"/>
          <p:cNvSpPr/>
          <p:nvPr/>
        </p:nvSpPr>
        <p:spPr>
          <a:xfrm>
            <a:off x="594360" y="822960"/>
            <a:ext cx="1078920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Cada município vê somente o seu contexto.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4"/>
          <p:cNvSpPr/>
          <p:nvPr/>
        </p:nvSpPr>
        <p:spPr>
          <a:xfrm>
            <a:off x="612720" y="1554480"/>
            <a:ext cx="987480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b9ccd3"/>
                </a:solidFill>
                <a:effectLst/>
                <a:uFillTx/>
                <a:latin typeface="Aptos"/>
              </a:rPr>
              <a:t>O vínculo municipal acompanha o acesso e filtra as rotinas da plataforma.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Shape 5"/>
          <p:cNvSpPr/>
          <p:nvPr/>
        </p:nvSpPr>
        <p:spPr>
          <a:xfrm>
            <a:off x="640080" y="2423160"/>
            <a:ext cx="1873800" cy="1416600"/>
          </a:xfrm>
          <a:prstGeom prst="roundRect">
            <a:avLst>
              <a:gd name="adj" fmla="val 5161"/>
            </a:avLst>
          </a:prstGeom>
          <a:solidFill>
            <a:srgbClr val="1b455a"/>
          </a:solidFill>
          <a:ln w="12700">
            <a:solidFill>
              <a:srgbClr val="38718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6"/>
          <p:cNvSpPr/>
          <p:nvPr/>
        </p:nvSpPr>
        <p:spPr>
          <a:xfrm>
            <a:off x="804600" y="2697480"/>
            <a:ext cx="15537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fd0d6"/>
                </a:solidFill>
                <a:effectLst/>
                <a:uFillTx/>
                <a:latin typeface="Consolas"/>
                <a:ea typeface="Consolas"/>
              </a:rPr>
              <a:t>PESSOA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7"/>
          <p:cNvSpPr/>
          <p:nvPr/>
        </p:nvSpPr>
        <p:spPr>
          <a:xfrm>
            <a:off x="786240" y="3108960"/>
            <a:ext cx="1572120" cy="32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Conta autenticada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Shape 8"/>
          <p:cNvSpPr/>
          <p:nvPr/>
        </p:nvSpPr>
        <p:spPr>
          <a:xfrm>
            <a:off x="2578680" y="2871360"/>
            <a:ext cx="291960" cy="456480"/>
          </a:xfrm>
          <a:prstGeom prst="chevron">
            <a:avLst>
              <a:gd name="adj" fmla="val 50000"/>
            </a:avLst>
          </a:prstGeom>
          <a:solidFill>
            <a:srgbClr val="d5dfda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Shape 9"/>
          <p:cNvSpPr/>
          <p:nvPr/>
        </p:nvSpPr>
        <p:spPr>
          <a:xfrm>
            <a:off x="2971800" y="2423160"/>
            <a:ext cx="1873800" cy="1416600"/>
          </a:xfrm>
          <a:prstGeom prst="roundRect">
            <a:avLst>
              <a:gd name="adj" fmla="val 5161"/>
            </a:avLst>
          </a:prstGeom>
          <a:solidFill>
            <a:srgbClr val="1b455a"/>
          </a:solidFill>
          <a:ln w="12700">
            <a:solidFill>
              <a:srgbClr val="38718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0"/>
          <p:cNvSpPr/>
          <p:nvPr/>
        </p:nvSpPr>
        <p:spPr>
          <a:xfrm>
            <a:off x="3136320" y="2697480"/>
            <a:ext cx="15537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fd0d6"/>
                </a:solidFill>
                <a:effectLst/>
                <a:uFillTx/>
                <a:latin typeface="Consolas"/>
                <a:ea typeface="Consolas"/>
              </a:rPr>
              <a:t>PERFIL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1"/>
          <p:cNvSpPr/>
          <p:nvPr/>
        </p:nvSpPr>
        <p:spPr>
          <a:xfrm>
            <a:off x="3117960" y="3108960"/>
            <a:ext cx="1572120" cy="32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Papel funcional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" name="Shape 12"/>
          <p:cNvSpPr/>
          <p:nvPr/>
        </p:nvSpPr>
        <p:spPr>
          <a:xfrm>
            <a:off x="4910400" y="2871360"/>
            <a:ext cx="291960" cy="456480"/>
          </a:xfrm>
          <a:prstGeom prst="chevron">
            <a:avLst>
              <a:gd name="adj" fmla="val 50000"/>
            </a:avLst>
          </a:prstGeom>
          <a:solidFill>
            <a:srgbClr val="d5dfda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Shape 13"/>
          <p:cNvSpPr/>
          <p:nvPr/>
        </p:nvSpPr>
        <p:spPr>
          <a:xfrm>
            <a:off x="5303520" y="2423160"/>
            <a:ext cx="1873800" cy="1416600"/>
          </a:xfrm>
          <a:prstGeom prst="roundRect">
            <a:avLst>
              <a:gd name="adj" fmla="val 5161"/>
            </a:avLst>
          </a:prstGeom>
          <a:solidFill>
            <a:srgbClr val="1b455a"/>
          </a:solidFill>
          <a:ln w="12700">
            <a:solidFill>
              <a:srgbClr val="38718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14"/>
          <p:cNvSpPr/>
          <p:nvPr/>
        </p:nvSpPr>
        <p:spPr>
          <a:xfrm>
            <a:off x="5468040" y="2697480"/>
            <a:ext cx="15537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fd0d6"/>
                </a:solidFill>
                <a:effectLst/>
                <a:uFillTx/>
                <a:latin typeface="Consolas"/>
                <a:ea typeface="Consolas"/>
              </a:rPr>
              <a:t>MUNICÍPIO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15"/>
          <p:cNvSpPr/>
          <p:nvPr/>
        </p:nvSpPr>
        <p:spPr>
          <a:xfrm>
            <a:off x="5449680" y="3108960"/>
            <a:ext cx="1572120" cy="32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Vínculo cadastral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Shape 16"/>
          <p:cNvSpPr/>
          <p:nvPr/>
        </p:nvSpPr>
        <p:spPr>
          <a:xfrm>
            <a:off x="7242120" y="2871360"/>
            <a:ext cx="291960" cy="456480"/>
          </a:xfrm>
          <a:prstGeom prst="chevron">
            <a:avLst>
              <a:gd name="adj" fmla="val 50000"/>
            </a:avLst>
          </a:prstGeom>
          <a:solidFill>
            <a:srgbClr val="d5dfda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Shape 17"/>
          <p:cNvSpPr/>
          <p:nvPr/>
        </p:nvSpPr>
        <p:spPr>
          <a:xfrm>
            <a:off x="7635240" y="2423160"/>
            <a:ext cx="1873800" cy="1416600"/>
          </a:xfrm>
          <a:prstGeom prst="roundRect">
            <a:avLst>
              <a:gd name="adj" fmla="val 5161"/>
            </a:avLst>
          </a:prstGeom>
          <a:solidFill>
            <a:srgbClr val="1b455a"/>
          </a:solidFill>
          <a:ln w="12700">
            <a:solidFill>
              <a:srgbClr val="38718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 18"/>
          <p:cNvSpPr/>
          <p:nvPr/>
        </p:nvSpPr>
        <p:spPr>
          <a:xfrm>
            <a:off x="7799760" y="2697480"/>
            <a:ext cx="15537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8fd0d6"/>
                </a:solidFill>
                <a:effectLst/>
                <a:uFillTx/>
                <a:latin typeface="Consolas"/>
                <a:ea typeface="Consolas"/>
              </a:rPr>
              <a:t>POLÍTICA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19"/>
          <p:cNvSpPr/>
          <p:nvPr/>
        </p:nvSpPr>
        <p:spPr>
          <a:xfrm>
            <a:off x="7781400" y="3108960"/>
            <a:ext cx="1572120" cy="32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Leitura e escrita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Shape 20"/>
          <p:cNvSpPr/>
          <p:nvPr/>
        </p:nvSpPr>
        <p:spPr>
          <a:xfrm>
            <a:off x="9573840" y="2871360"/>
            <a:ext cx="291960" cy="456480"/>
          </a:xfrm>
          <a:prstGeom prst="chevron">
            <a:avLst>
              <a:gd name="adj" fmla="val 50000"/>
            </a:avLst>
          </a:prstGeom>
          <a:solidFill>
            <a:srgbClr val="d5dfda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21"/>
          <p:cNvSpPr/>
          <p:nvPr/>
        </p:nvSpPr>
        <p:spPr>
          <a:xfrm>
            <a:off x="9966960" y="2423160"/>
            <a:ext cx="1873800" cy="1416600"/>
          </a:xfrm>
          <a:prstGeom prst="roundRect">
            <a:avLst>
              <a:gd name="adj" fmla="val 5161"/>
            </a:avLst>
          </a:prstGeom>
          <a:solidFill>
            <a:srgbClr val="158a65"/>
          </a:solidFill>
          <a:ln w="12700">
            <a:solidFill>
              <a:srgbClr val="158a6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22"/>
          <p:cNvSpPr/>
          <p:nvPr/>
        </p:nvSpPr>
        <p:spPr>
          <a:xfrm>
            <a:off x="10131480" y="2697480"/>
            <a:ext cx="15537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REGISTRO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23"/>
          <p:cNvSpPr/>
          <p:nvPr/>
        </p:nvSpPr>
        <p:spPr>
          <a:xfrm>
            <a:off x="10113120" y="3108960"/>
            <a:ext cx="1572120" cy="32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Dado autorizado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24"/>
          <p:cNvSpPr/>
          <p:nvPr/>
        </p:nvSpPr>
        <p:spPr>
          <a:xfrm>
            <a:off x="914400" y="4590288"/>
            <a:ext cx="10360152" cy="932688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l" defTabSz="914400">
              <a:lnSpc>
                <a:spcPct val="105000"/>
              </a:lnSpc>
              <a:spcAft>
                <a:spcPts val="0"/>
              </a:spcAft>
              <a:tabLst>
                <a:tab algn="l" pos="0"/>
              </a:tabLst>
            </a:pPr>
            <a:r>
              <a:rPr sz="1700" b="1">
                <a:solidFill>
                  <a:srgbClr val="E0E9EB"/>
                </a:solidFill>
                <a:latin typeface="Aptos"/>
              </a:rPr>
              <a:t>A plataforma é personalizada conforme contexto de cada município.</a:t>
            </a:r>
            <a:br/>
            <a:r>
              <a:rPr sz="1700" b="1">
                <a:solidFill>
                  <a:srgbClr val="E0E9EB"/>
                </a:solidFill>
                <a:latin typeface="Aptos"/>
              </a:rPr>
              <a:t>O acesso da plataforma é somente para funcionários do município, conforme perfil cadastrado.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25"/>
          <p:cNvSpPr/>
          <p:nvPr/>
        </p:nvSpPr>
        <p:spPr>
          <a:xfrm>
            <a:off x="594360" y="6537960"/>
            <a:ext cx="6674400" cy="1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119" strike="noStrike" u="none">
                <a:solidFill>
                  <a:srgbClr val="9fb4bd"/>
                </a:solidFill>
                <a:effectLst/>
                <a:uFillTx/>
                <a:latin typeface="Consolas"/>
                <a:ea typeface="Consolas"/>
              </a:rPr>
              <a:t>GRUPO QUALIFICAR  ·  APRESENTAÇÃO TÉCNICA  ·  VERSÃO 001.18.09.2026</a:t>
            </a:r>
            <a:endParaRPr b="0" lang="en-US" sz="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 0"/>
          <p:cNvSpPr/>
          <p:nvPr/>
        </p:nvSpPr>
        <p:spPr>
          <a:xfrm>
            <a:off x="594360" y="274320"/>
            <a:ext cx="2148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Arial"/>
                <a:ea typeface="Arial"/>
              </a:rPr>
              <a:t>CONECTA EDUCAÇÃO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1"/>
          <p:cNvSpPr/>
          <p:nvPr/>
        </p:nvSpPr>
        <p:spPr>
          <a:xfrm>
            <a:off x="2926080" y="274320"/>
            <a:ext cx="56685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201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PERFIS DE ACESSO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2"/>
          <p:cNvSpPr/>
          <p:nvPr/>
        </p:nvSpPr>
        <p:spPr>
          <a:xfrm>
            <a:off x="11064240" y="265320"/>
            <a:ext cx="5022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Consolas"/>
                <a:ea typeface="Consolas"/>
              </a:rPr>
              <a:t>06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3"/>
          <p:cNvSpPr/>
          <p:nvPr/>
        </p:nvSpPr>
        <p:spPr>
          <a:xfrm>
            <a:off x="594360" y="694800"/>
            <a:ext cx="109720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72b38"/>
                </a:solidFill>
                <a:effectLst/>
                <a:uFillTx/>
                <a:latin typeface="Aptos Display"/>
                <a:ea typeface="Aptos Display"/>
              </a:rPr>
              <a:t>Dez perfis traduzem responsabilidades da Secretaria.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4"/>
          <p:cNvSpPr/>
          <p:nvPr/>
        </p:nvSpPr>
        <p:spPr>
          <a:xfrm>
            <a:off x="612720" y="1380600"/>
            <a:ext cx="1069776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  <a:ea typeface="Aptos"/>
              </a:rPr>
              <a:t>O administrador e o gestor têm visão ampla; os demais acessam as áreas compatíveis com sua função.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Shape 5"/>
          <p:cNvSpPr/>
          <p:nvPr/>
        </p:nvSpPr>
        <p:spPr>
          <a:xfrm>
            <a:off x="685800" y="1874520"/>
            <a:ext cx="5074200" cy="62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Shape 6"/>
          <p:cNvSpPr/>
          <p:nvPr/>
        </p:nvSpPr>
        <p:spPr>
          <a:xfrm>
            <a:off x="685800" y="1874520"/>
            <a:ext cx="63360" cy="621000"/>
          </a:xfrm>
          <a:prstGeom prst="rect">
            <a:avLst/>
          </a:prstGeom>
          <a:solidFill>
            <a:srgbClr val="123b52"/>
          </a:solidFill>
          <a:ln w="12700">
            <a:solidFill>
              <a:srgbClr val="123b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7"/>
          <p:cNvSpPr/>
          <p:nvPr/>
        </p:nvSpPr>
        <p:spPr>
          <a:xfrm>
            <a:off x="887040" y="2002680"/>
            <a:ext cx="205668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Administrador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8"/>
          <p:cNvSpPr/>
          <p:nvPr/>
        </p:nvSpPr>
        <p:spPr>
          <a:xfrm>
            <a:off x="3017520" y="2011680"/>
            <a:ext cx="251388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Acesso total e perfis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Shape 9"/>
          <p:cNvSpPr/>
          <p:nvPr/>
        </p:nvSpPr>
        <p:spPr>
          <a:xfrm>
            <a:off x="6217920" y="1874520"/>
            <a:ext cx="5074200" cy="62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Shape 10"/>
          <p:cNvSpPr/>
          <p:nvPr/>
        </p:nvSpPr>
        <p:spPr>
          <a:xfrm>
            <a:off x="6217920" y="1874520"/>
            <a:ext cx="63360" cy="621000"/>
          </a:xfrm>
          <a:prstGeom prst="rect">
            <a:avLst/>
          </a:prstGeom>
          <a:solidFill>
            <a:srgbClr val="123b52"/>
          </a:solidFill>
          <a:ln w="12700">
            <a:solidFill>
              <a:srgbClr val="123b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11"/>
          <p:cNvSpPr/>
          <p:nvPr/>
        </p:nvSpPr>
        <p:spPr>
          <a:xfrm>
            <a:off x="6419160" y="2002680"/>
            <a:ext cx="205668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Gestor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12"/>
          <p:cNvSpPr/>
          <p:nvPr/>
        </p:nvSpPr>
        <p:spPr>
          <a:xfrm>
            <a:off x="8549640" y="2011680"/>
            <a:ext cx="251388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Visão integral da gestão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Shape 13"/>
          <p:cNvSpPr/>
          <p:nvPr/>
        </p:nvSpPr>
        <p:spPr>
          <a:xfrm>
            <a:off x="685800" y="2660760"/>
            <a:ext cx="5074200" cy="62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Shape 14"/>
          <p:cNvSpPr/>
          <p:nvPr/>
        </p:nvSpPr>
        <p:spPr>
          <a:xfrm>
            <a:off x="685800" y="2660760"/>
            <a:ext cx="63360" cy="621000"/>
          </a:xfrm>
          <a:prstGeom prst="rect">
            <a:avLst/>
          </a:prstGeom>
          <a:solidFill>
            <a:srgbClr val="2b7586"/>
          </a:solidFill>
          <a:ln w="12700">
            <a:solidFill>
              <a:srgbClr val="2b758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15"/>
          <p:cNvSpPr/>
          <p:nvPr/>
        </p:nvSpPr>
        <p:spPr>
          <a:xfrm>
            <a:off x="887040" y="2788920"/>
            <a:ext cx="205668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Supervisão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16"/>
          <p:cNvSpPr/>
          <p:nvPr/>
        </p:nvSpPr>
        <p:spPr>
          <a:xfrm>
            <a:off x="3017520" y="2797920"/>
            <a:ext cx="251388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Visitas e pendências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Shape 17"/>
          <p:cNvSpPr/>
          <p:nvPr/>
        </p:nvSpPr>
        <p:spPr>
          <a:xfrm>
            <a:off x="6217920" y="2660760"/>
            <a:ext cx="5074200" cy="62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Shape 18"/>
          <p:cNvSpPr/>
          <p:nvPr/>
        </p:nvSpPr>
        <p:spPr>
          <a:xfrm>
            <a:off x="6217920" y="2660760"/>
            <a:ext cx="63360" cy="621000"/>
          </a:xfrm>
          <a:prstGeom prst="rect">
            <a:avLst/>
          </a:prstGeom>
          <a:solidFill>
            <a:srgbClr val="2b7586"/>
          </a:solidFill>
          <a:ln w="12700">
            <a:solidFill>
              <a:srgbClr val="2b758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19"/>
          <p:cNvSpPr/>
          <p:nvPr/>
        </p:nvSpPr>
        <p:spPr>
          <a:xfrm>
            <a:off x="6419160" y="2788920"/>
            <a:ext cx="205668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Pedagógico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20"/>
          <p:cNvSpPr/>
          <p:nvPr/>
        </p:nvSpPr>
        <p:spPr>
          <a:xfrm>
            <a:off x="8549640" y="2797920"/>
            <a:ext cx="251388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Currículo, PME e avaliação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Shape 21"/>
          <p:cNvSpPr/>
          <p:nvPr/>
        </p:nvSpPr>
        <p:spPr>
          <a:xfrm>
            <a:off x="685800" y="3447360"/>
            <a:ext cx="5074200" cy="62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Shape 22"/>
          <p:cNvSpPr/>
          <p:nvPr/>
        </p:nvSpPr>
        <p:spPr>
          <a:xfrm>
            <a:off x="685800" y="3447360"/>
            <a:ext cx="63360" cy="621000"/>
          </a:xfrm>
          <a:prstGeom prst="rect">
            <a:avLst/>
          </a:prstGeom>
          <a:solidFill>
            <a:srgbClr val="2b7586"/>
          </a:solidFill>
          <a:ln w="12700">
            <a:solidFill>
              <a:srgbClr val="2b758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23"/>
          <p:cNvSpPr/>
          <p:nvPr/>
        </p:nvSpPr>
        <p:spPr>
          <a:xfrm>
            <a:off x="887040" y="3575160"/>
            <a:ext cx="205668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Diretor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24"/>
          <p:cNvSpPr/>
          <p:nvPr/>
        </p:nvSpPr>
        <p:spPr>
          <a:xfrm>
            <a:off x="3017520" y="3584520"/>
            <a:ext cx="251388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Rotinas da própria escola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Shape 25"/>
          <p:cNvSpPr/>
          <p:nvPr/>
        </p:nvSpPr>
        <p:spPr>
          <a:xfrm>
            <a:off x="6217920" y="3447360"/>
            <a:ext cx="5074200" cy="62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Shape 26"/>
          <p:cNvSpPr/>
          <p:nvPr/>
        </p:nvSpPr>
        <p:spPr>
          <a:xfrm>
            <a:off x="6217920" y="3447360"/>
            <a:ext cx="63360" cy="621000"/>
          </a:xfrm>
          <a:prstGeom prst="rect">
            <a:avLst/>
          </a:prstGeom>
          <a:solidFill>
            <a:srgbClr val="2b7586"/>
          </a:solidFill>
          <a:ln w="12700">
            <a:solidFill>
              <a:srgbClr val="2b758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27"/>
          <p:cNvSpPr/>
          <p:nvPr/>
        </p:nvSpPr>
        <p:spPr>
          <a:xfrm>
            <a:off x="6419160" y="3575160"/>
            <a:ext cx="205668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CGM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28"/>
          <p:cNvSpPr/>
          <p:nvPr/>
        </p:nvSpPr>
        <p:spPr>
          <a:xfrm>
            <a:off x="8549640" y="3584520"/>
            <a:ext cx="251388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Comitê e Fórum do PME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Shape 29"/>
          <p:cNvSpPr/>
          <p:nvPr/>
        </p:nvSpPr>
        <p:spPr>
          <a:xfrm>
            <a:off x="685800" y="4233600"/>
            <a:ext cx="5074200" cy="62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Shape 30"/>
          <p:cNvSpPr/>
          <p:nvPr/>
        </p:nvSpPr>
        <p:spPr>
          <a:xfrm>
            <a:off x="685800" y="4233600"/>
            <a:ext cx="63360" cy="621000"/>
          </a:xfrm>
          <a:prstGeom prst="rect">
            <a:avLst/>
          </a:prstGeom>
          <a:solidFill>
            <a:srgbClr val="158a65"/>
          </a:solidFill>
          <a:ln w="12700">
            <a:solidFill>
              <a:srgbClr val="158a6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31"/>
          <p:cNvSpPr/>
          <p:nvPr/>
        </p:nvSpPr>
        <p:spPr>
          <a:xfrm>
            <a:off x="887040" y="4361760"/>
            <a:ext cx="205668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Financeiro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32"/>
          <p:cNvSpPr/>
          <p:nvPr/>
        </p:nvSpPr>
        <p:spPr>
          <a:xfrm>
            <a:off x="3017520" y="4370760"/>
            <a:ext cx="251388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Orçamento e prestação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Shape 33"/>
          <p:cNvSpPr/>
          <p:nvPr/>
        </p:nvSpPr>
        <p:spPr>
          <a:xfrm>
            <a:off x="6217920" y="4233600"/>
            <a:ext cx="5074200" cy="62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Shape 34"/>
          <p:cNvSpPr/>
          <p:nvPr/>
        </p:nvSpPr>
        <p:spPr>
          <a:xfrm>
            <a:off x="6217920" y="4233600"/>
            <a:ext cx="63360" cy="621000"/>
          </a:xfrm>
          <a:prstGeom prst="rect">
            <a:avLst/>
          </a:prstGeom>
          <a:solidFill>
            <a:srgbClr val="158a65"/>
          </a:solidFill>
          <a:ln w="12700">
            <a:solidFill>
              <a:srgbClr val="158a6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35"/>
          <p:cNvSpPr/>
          <p:nvPr/>
        </p:nvSpPr>
        <p:spPr>
          <a:xfrm>
            <a:off x="6419160" y="4361760"/>
            <a:ext cx="205668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Conselho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36"/>
          <p:cNvSpPr/>
          <p:nvPr/>
        </p:nvSpPr>
        <p:spPr>
          <a:xfrm>
            <a:off x="8549640" y="4370760"/>
            <a:ext cx="251388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Colegiados da educação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Shape 37"/>
          <p:cNvSpPr/>
          <p:nvPr/>
        </p:nvSpPr>
        <p:spPr>
          <a:xfrm>
            <a:off x="685800" y="5020200"/>
            <a:ext cx="5074200" cy="62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Shape 38"/>
          <p:cNvSpPr/>
          <p:nvPr/>
        </p:nvSpPr>
        <p:spPr>
          <a:xfrm>
            <a:off x="685800" y="5020200"/>
            <a:ext cx="63360" cy="621000"/>
          </a:xfrm>
          <a:prstGeom prst="rect">
            <a:avLst/>
          </a:prstGeom>
          <a:solidFill>
            <a:srgbClr val="158a65"/>
          </a:solidFill>
          <a:ln w="12700">
            <a:solidFill>
              <a:srgbClr val="158a6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39"/>
          <p:cNvSpPr/>
          <p:nvPr/>
        </p:nvSpPr>
        <p:spPr>
          <a:xfrm>
            <a:off x="887040" y="5148000"/>
            <a:ext cx="205668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Agente administrativo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40"/>
          <p:cNvSpPr/>
          <p:nvPr/>
        </p:nvSpPr>
        <p:spPr>
          <a:xfrm>
            <a:off x="3017520" y="5157360"/>
            <a:ext cx="251388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Contratações e documentos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41"/>
          <p:cNvSpPr/>
          <p:nvPr/>
        </p:nvSpPr>
        <p:spPr>
          <a:xfrm>
            <a:off x="6217920" y="5020200"/>
            <a:ext cx="5074200" cy="62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Shape 42"/>
          <p:cNvSpPr/>
          <p:nvPr/>
        </p:nvSpPr>
        <p:spPr>
          <a:xfrm>
            <a:off x="6217920" y="5020200"/>
            <a:ext cx="63360" cy="621000"/>
          </a:xfrm>
          <a:prstGeom prst="rect">
            <a:avLst/>
          </a:prstGeom>
          <a:solidFill>
            <a:srgbClr val="158a65"/>
          </a:solidFill>
          <a:ln w="12700">
            <a:solidFill>
              <a:srgbClr val="158a6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43"/>
          <p:cNvSpPr/>
          <p:nvPr/>
        </p:nvSpPr>
        <p:spPr>
          <a:xfrm>
            <a:off x="6419160" y="5148000"/>
            <a:ext cx="205668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Secretário escolar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44"/>
          <p:cNvSpPr/>
          <p:nvPr/>
        </p:nvSpPr>
        <p:spPr>
          <a:xfrm>
            <a:off x="8549640" y="5157360"/>
            <a:ext cx="251388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Registros da unidade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45"/>
          <p:cNvSpPr/>
          <p:nvPr/>
        </p:nvSpPr>
        <p:spPr>
          <a:xfrm>
            <a:off x="594360" y="6537960"/>
            <a:ext cx="6674400" cy="1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119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GRUPO QUALIFICAR  ·  APRESENTAÇÃO TÉCNICA  ·  VERSÃO 001.18.09.2026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 0"/>
          <p:cNvSpPr/>
          <p:nvPr/>
        </p:nvSpPr>
        <p:spPr>
          <a:xfrm>
            <a:off x="594360" y="274320"/>
            <a:ext cx="2148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Arial"/>
                <a:ea typeface="Arial"/>
              </a:rPr>
              <a:t>CONECTA EDUCAÇÃO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1"/>
          <p:cNvSpPr/>
          <p:nvPr/>
        </p:nvSpPr>
        <p:spPr>
          <a:xfrm>
            <a:off x="2926080" y="274320"/>
            <a:ext cx="56685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201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MAPA DE MENUS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2"/>
          <p:cNvSpPr/>
          <p:nvPr/>
        </p:nvSpPr>
        <p:spPr>
          <a:xfrm>
            <a:off x="11064240" y="265320"/>
            <a:ext cx="5022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Consolas"/>
                <a:ea typeface="Consolas"/>
              </a:rPr>
              <a:t>07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3"/>
          <p:cNvSpPr/>
          <p:nvPr/>
        </p:nvSpPr>
        <p:spPr>
          <a:xfrm>
            <a:off x="594360" y="694800"/>
            <a:ext cx="109720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72b38"/>
                </a:solidFill>
                <a:effectLst/>
                <a:uFillTx/>
                <a:latin typeface="Aptos Display"/>
                <a:ea typeface="Aptos Display"/>
              </a:rPr>
              <a:t>A navegação acompanha o papel de cada pessoa.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4"/>
          <p:cNvSpPr/>
          <p:nvPr/>
        </p:nvSpPr>
        <p:spPr>
          <a:xfrm>
            <a:off x="612720" y="1380600"/>
            <a:ext cx="1069776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  <a:ea typeface="Aptos"/>
              </a:rPr>
              <a:t>Os menus indisponíveis permanecem identificados como áreas que exigem outro perfil.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Shape 5"/>
          <p:cNvSpPr/>
          <p:nvPr/>
        </p:nvSpPr>
        <p:spPr>
          <a:xfrm>
            <a:off x="585360" y="1792080"/>
            <a:ext cx="6656040" cy="393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9" name="Image 0" descr="Tela real da plataforma Conecta Educação"/>
          <p:cNvPicPr/>
          <p:nvPr/>
        </p:nvPicPr>
        <p:blipFill>
          <a:blip r:embed="rId1"/>
          <a:stretch/>
        </p:blipFill>
        <p:spPr>
          <a:xfrm>
            <a:off x="621720" y="1828800"/>
            <a:ext cx="6582960" cy="385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0" name="Shape 6"/>
          <p:cNvSpPr/>
          <p:nvPr/>
        </p:nvSpPr>
        <p:spPr>
          <a:xfrm>
            <a:off x="7635240" y="1847160"/>
            <a:ext cx="3885480" cy="1050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Shape 7"/>
          <p:cNvSpPr/>
          <p:nvPr/>
        </p:nvSpPr>
        <p:spPr>
          <a:xfrm>
            <a:off x="7635240" y="1847160"/>
            <a:ext cx="63360" cy="1050840"/>
          </a:xfrm>
          <a:prstGeom prst="rect">
            <a:avLst/>
          </a:prstGeom>
          <a:solidFill>
            <a:srgbClr val="123b52"/>
          </a:solidFill>
          <a:ln w="12700">
            <a:solidFill>
              <a:srgbClr val="123b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8"/>
          <p:cNvSpPr/>
          <p:nvPr/>
        </p:nvSpPr>
        <p:spPr>
          <a:xfrm>
            <a:off x="7863840" y="2011680"/>
            <a:ext cx="34466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Área ativa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9"/>
          <p:cNvSpPr/>
          <p:nvPr/>
        </p:nvSpPr>
        <p:spPr>
          <a:xfrm>
            <a:off x="7863840" y="2468880"/>
            <a:ext cx="344664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Destaque visual acompanha a tela atual.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Shape 10"/>
          <p:cNvSpPr/>
          <p:nvPr/>
        </p:nvSpPr>
        <p:spPr>
          <a:xfrm>
            <a:off x="7635240" y="3127320"/>
            <a:ext cx="3885480" cy="1050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Shape 11"/>
          <p:cNvSpPr/>
          <p:nvPr/>
        </p:nvSpPr>
        <p:spPr>
          <a:xfrm>
            <a:off x="7635240" y="3127320"/>
            <a:ext cx="63360" cy="1050840"/>
          </a:xfrm>
          <a:prstGeom prst="rect">
            <a:avLst/>
          </a:prstGeom>
          <a:solidFill>
            <a:srgbClr val="158a65"/>
          </a:solidFill>
          <a:ln w="12700">
            <a:solidFill>
              <a:srgbClr val="158a6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12"/>
          <p:cNvSpPr/>
          <p:nvPr/>
        </p:nvSpPr>
        <p:spPr>
          <a:xfrm>
            <a:off x="7863840" y="3291840"/>
            <a:ext cx="34466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Minhas áreas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13"/>
          <p:cNvSpPr/>
          <p:nvPr/>
        </p:nvSpPr>
        <p:spPr>
          <a:xfrm>
            <a:off x="7863840" y="3749040"/>
            <a:ext cx="344664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Somente os menus permitidos ficam navegáveis.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Shape 14"/>
          <p:cNvSpPr/>
          <p:nvPr/>
        </p:nvSpPr>
        <p:spPr>
          <a:xfrm>
            <a:off x="7635240" y="4407480"/>
            <a:ext cx="3885480" cy="1050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Shape 15"/>
          <p:cNvSpPr/>
          <p:nvPr/>
        </p:nvSpPr>
        <p:spPr>
          <a:xfrm>
            <a:off x="7635240" y="4407480"/>
            <a:ext cx="63360" cy="1050840"/>
          </a:xfrm>
          <a:prstGeom prst="rect">
            <a:avLst/>
          </a:prstGeom>
          <a:solidFill>
            <a:srgbClr val="c77d0a"/>
          </a:solidFill>
          <a:ln w="12700">
            <a:solidFill>
              <a:srgbClr val="c77d0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16"/>
          <p:cNvSpPr/>
          <p:nvPr/>
        </p:nvSpPr>
        <p:spPr>
          <a:xfrm>
            <a:off x="7863840" y="4572000"/>
            <a:ext cx="34466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Contexto visível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17"/>
          <p:cNvSpPr/>
          <p:nvPr/>
        </p:nvSpPr>
        <p:spPr>
          <a:xfrm>
            <a:off x="7863840" y="5029200"/>
            <a:ext cx="344664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Pessoa, perfil e município permanecem identificados.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18"/>
          <p:cNvSpPr/>
          <p:nvPr/>
        </p:nvSpPr>
        <p:spPr>
          <a:xfrm>
            <a:off x="594360" y="6537960"/>
            <a:ext cx="6674400" cy="1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119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GRUPO QUALIFICAR  ·  APRESENTAÇÃO TÉCNICA  ·  VERSÃO 001.18.09.2026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xt 0"/>
          <p:cNvSpPr/>
          <p:nvPr/>
        </p:nvSpPr>
        <p:spPr>
          <a:xfrm>
            <a:off x="594360" y="274320"/>
            <a:ext cx="2148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Arial"/>
                <a:ea typeface="Arial"/>
              </a:rPr>
              <a:t>CONECTA EDUCAÇÃO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1"/>
          <p:cNvSpPr/>
          <p:nvPr/>
        </p:nvSpPr>
        <p:spPr>
          <a:xfrm>
            <a:off x="2926080" y="274320"/>
            <a:ext cx="56685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201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MENUS EXECUTIVOS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2"/>
          <p:cNvSpPr/>
          <p:nvPr/>
        </p:nvSpPr>
        <p:spPr>
          <a:xfrm>
            <a:off x="11064240" y="265320"/>
            <a:ext cx="5022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Consolas"/>
                <a:ea typeface="Consolas"/>
              </a:rPr>
              <a:t>08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3"/>
          <p:cNvSpPr/>
          <p:nvPr/>
        </p:nvSpPr>
        <p:spPr>
          <a:xfrm>
            <a:off x="594360" y="694800"/>
            <a:ext cx="109720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72b38"/>
                </a:solidFill>
                <a:effectLst/>
                <a:uFillTx/>
                <a:latin typeface="Aptos Display"/>
                <a:ea typeface="Aptos Display"/>
              </a:rPr>
              <a:t>Visão executiva, rede e fiscalização externa.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4"/>
          <p:cNvSpPr/>
          <p:nvPr/>
        </p:nvSpPr>
        <p:spPr>
          <a:xfrm>
            <a:off x="612720" y="1380600"/>
            <a:ext cx="1069776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  <a:ea typeface="Aptos"/>
              </a:rPr>
              <a:t>Indicadores, estrutura escolar e demandas dos órgãos de controle em rotinas conectadas.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Shape 5"/>
          <p:cNvSpPr/>
          <p:nvPr/>
        </p:nvSpPr>
        <p:spPr>
          <a:xfrm>
            <a:off x="621720" y="1874520"/>
            <a:ext cx="2605320" cy="3336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Shape 6"/>
          <p:cNvSpPr/>
          <p:nvPr/>
        </p:nvSpPr>
        <p:spPr>
          <a:xfrm>
            <a:off x="822960" y="2075760"/>
            <a:ext cx="502200" cy="502200"/>
          </a:xfrm>
          <a:prstGeom prst="ellipse">
            <a:avLst/>
          </a:prstGeom>
          <a:solidFill>
            <a:srgbClr val="2b7586"/>
          </a:solidFill>
          <a:ln w="12700">
            <a:solidFill>
              <a:srgbClr val="2b758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7"/>
          <p:cNvSpPr/>
          <p:nvPr/>
        </p:nvSpPr>
        <p:spPr>
          <a:xfrm>
            <a:off x="822960" y="2221920"/>
            <a:ext cx="502200" cy="13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01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8"/>
          <p:cNvSpPr/>
          <p:nvPr/>
        </p:nvSpPr>
        <p:spPr>
          <a:xfrm>
            <a:off x="822960" y="2734200"/>
            <a:ext cx="220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Painel de Indicadores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9"/>
          <p:cNvSpPr/>
          <p:nvPr/>
        </p:nvSpPr>
        <p:spPr>
          <a:xfrm>
            <a:off x="850320" y="3218760"/>
            <a:ext cx="2148120" cy="180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MDE, Fundeb, ETI e IDEB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Comparativo por exercício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Escolas, matrículas e alertas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Shape 10"/>
          <p:cNvSpPr/>
          <p:nvPr/>
        </p:nvSpPr>
        <p:spPr>
          <a:xfrm>
            <a:off x="3401640" y="1874520"/>
            <a:ext cx="2605320" cy="3336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Shape 11"/>
          <p:cNvSpPr/>
          <p:nvPr/>
        </p:nvSpPr>
        <p:spPr>
          <a:xfrm>
            <a:off x="3602880" y="2075760"/>
            <a:ext cx="502200" cy="502200"/>
          </a:xfrm>
          <a:prstGeom prst="ellipse">
            <a:avLst/>
          </a:prstGeom>
          <a:solidFill>
            <a:srgbClr val="123b52"/>
          </a:solidFill>
          <a:ln w="12700">
            <a:solidFill>
              <a:srgbClr val="123b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12"/>
          <p:cNvSpPr/>
          <p:nvPr/>
        </p:nvSpPr>
        <p:spPr>
          <a:xfrm>
            <a:off x="3602880" y="2221920"/>
            <a:ext cx="502200" cy="13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02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13"/>
          <p:cNvSpPr/>
          <p:nvPr/>
        </p:nvSpPr>
        <p:spPr>
          <a:xfrm>
            <a:off x="3602880" y="2734200"/>
            <a:ext cx="220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Gestor de Educação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14"/>
          <p:cNvSpPr/>
          <p:nvPr/>
        </p:nvSpPr>
        <p:spPr>
          <a:xfrm>
            <a:off x="3630240" y="3218760"/>
            <a:ext cx="2148120" cy="180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Rede escolar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Profissionais por escola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Alertas da rede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Shape 15"/>
          <p:cNvSpPr/>
          <p:nvPr/>
        </p:nvSpPr>
        <p:spPr>
          <a:xfrm>
            <a:off x="6181200" y="1874520"/>
            <a:ext cx="2605320" cy="3336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Shape 16"/>
          <p:cNvSpPr/>
          <p:nvPr/>
        </p:nvSpPr>
        <p:spPr>
          <a:xfrm>
            <a:off x="6382440" y="2075760"/>
            <a:ext cx="502200" cy="502200"/>
          </a:xfrm>
          <a:prstGeom prst="ellipse">
            <a:avLst/>
          </a:prstGeom>
          <a:solidFill>
            <a:srgbClr val="be4636"/>
          </a:solidFill>
          <a:ln w="12700">
            <a:solidFill>
              <a:srgbClr val="be463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17"/>
          <p:cNvSpPr/>
          <p:nvPr/>
        </p:nvSpPr>
        <p:spPr>
          <a:xfrm>
            <a:off x="6382440" y="2221920"/>
            <a:ext cx="502200" cy="13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03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18"/>
          <p:cNvSpPr/>
          <p:nvPr/>
        </p:nvSpPr>
        <p:spPr>
          <a:xfrm>
            <a:off x="6382440" y="2734200"/>
            <a:ext cx="220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MP — Notificações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 19"/>
          <p:cNvSpPr/>
          <p:nvPr/>
        </p:nvSpPr>
        <p:spPr>
          <a:xfrm>
            <a:off x="6409800" y="3218760"/>
            <a:ext cx="2148120" cy="180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Registro de notificações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Prazo e prioridade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Respostas por modelo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Shape 20"/>
          <p:cNvSpPr/>
          <p:nvPr/>
        </p:nvSpPr>
        <p:spPr>
          <a:xfrm>
            <a:off x="8961120" y="1874520"/>
            <a:ext cx="2605320" cy="3336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Shape 21"/>
          <p:cNvSpPr/>
          <p:nvPr/>
        </p:nvSpPr>
        <p:spPr>
          <a:xfrm>
            <a:off x="9162360" y="2075760"/>
            <a:ext cx="502200" cy="502200"/>
          </a:xfrm>
          <a:prstGeom prst="ellipse">
            <a:avLst/>
          </a:prstGeom>
          <a:solidFill>
            <a:srgbClr val="c77d0a"/>
          </a:solidFill>
          <a:ln w="12700">
            <a:solidFill>
              <a:srgbClr val="c77d0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22"/>
          <p:cNvSpPr/>
          <p:nvPr/>
        </p:nvSpPr>
        <p:spPr>
          <a:xfrm>
            <a:off x="9162360" y="2221920"/>
            <a:ext cx="502200" cy="13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04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23"/>
          <p:cNvSpPr/>
          <p:nvPr/>
        </p:nvSpPr>
        <p:spPr>
          <a:xfrm>
            <a:off x="9162360" y="2734200"/>
            <a:ext cx="220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TCE — Apontamentos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24"/>
          <p:cNvSpPr/>
          <p:nvPr/>
        </p:nvSpPr>
        <p:spPr>
          <a:xfrm>
            <a:off x="9189720" y="3218760"/>
            <a:ext cx="2148120" cy="180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Cadastro e acompanhamento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Responsáveis e prazos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Tratamento do apontamento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 25"/>
          <p:cNvSpPr/>
          <p:nvPr/>
        </p:nvSpPr>
        <p:spPr>
          <a:xfrm>
            <a:off x="594360" y="6537960"/>
            <a:ext cx="6674400" cy="1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119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GRUPO QUALIFICAR  ·  APRESENTAÇÃO TÉCNICA  ·  VERSÃO 001.18.09.2026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 0"/>
          <p:cNvSpPr/>
          <p:nvPr/>
        </p:nvSpPr>
        <p:spPr>
          <a:xfrm>
            <a:off x="594360" y="274320"/>
            <a:ext cx="2148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Arial"/>
                <a:ea typeface="Arial"/>
              </a:rPr>
              <a:t>CONECTA EDUCAÇÃO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1"/>
          <p:cNvSpPr/>
          <p:nvPr/>
        </p:nvSpPr>
        <p:spPr>
          <a:xfrm>
            <a:off x="2926080" y="274320"/>
            <a:ext cx="56685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201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INDICADORES EDUCACIONAIS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 2"/>
          <p:cNvSpPr/>
          <p:nvPr/>
        </p:nvSpPr>
        <p:spPr>
          <a:xfrm>
            <a:off x="11064240" y="265320"/>
            <a:ext cx="5022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Consolas"/>
                <a:ea typeface="Consolas"/>
              </a:rPr>
              <a:t>09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3"/>
          <p:cNvSpPr/>
          <p:nvPr/>
        </p:nvSpPr>
        <p:spPr>
          <a:xfrm>
            <a:off x="594360" y="694800"/>
            <a:ext cx="109720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72b38"/>
                </a:solidFill>
                <a:effectLst/>
                <a:uFillTx/>
                <a:latin typeface="Aptos Display"/>
                <a:ea typeface="Aptos Display"/>
              </a:rPr>
              <a:t>Avaliação, alfabetização e condicionalidades.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4"/>
          <p:cNvSpPr/>
          <p:nvPr/>
        </p:nvSpPr>
        <p:spPr>
          <a:xfrm>
            <a:off x="612720" y="1380600"/>
            <a:ext cx="1069776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  <a:ea typeface="Aptos"/>
              </a:rPr>
              <a:t>Painéis orientados por evidências para acompanhar resultados e requisitos da política educacional.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Shape 5"/>
          <p:cNvSpPr/>
          <p:nvPr/>
        </p:nvSpPr>
        <p:spPr>
          <a:xfrm>
            <a:off x="621720" y="1874520"/>
            <a:ext cx="2605320" cy="347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6"/>
          <p:cNvSpPr/>
          <p:nvPr/>
        </p:nvSpPr>
        <p:spPr>
          <a:xfrm>
            <a:off x="822960" y="2075760"/>
            <a:ext cx="502200" cy="502200"/>
          </a:xfrm>
          <a:prstGeom prst="ellipse">
            <a:avLst/>
          </a:prstGeom>
          <a:solidFill>
            <a:srgbClr val="158a65"/>
          </a:solidFill>
          <a:ln w="12700">
            <a:solidFill>
              <a:srgbClr val="158a6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 7"/>
          <p:cNvSpPr/>
          <p:nvPr/>
        </p:nvSpPr>
        <p:spPr>
          <a:xfrm>
            <a:off x="822960" y="2221920"/>
            <a:ext cx="502200" cy="13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01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8"/>
          <p:cNvSpPr/>
          <p:nvPr/>
        </p:nvSpPr>
        <p:spPr>
          <a:xfrm>
            <a:off x="822960" y="2734200"/>
            <a:ext cx="220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Selo Alfabetização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9"/>
          <p:cNvSpPr/>
          <p:nvPr/>
        </p:nvSpPr>
        <p:spPr>
          <a:xfrm>
            <a:off x="850320" y="3218760"/>
            <a:ext cx="2148120" cy="194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ICA comparativo desde 2023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Mapa Social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Checklist e evidências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Registro do selo municipal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Shape 10"/>
          <p:cNvSpPr/>
          <p:nvPr/>
        </p:nvSpPr>
        <p:spPr>
          <a:xfrm>
            <a:off x="3401640" y="1874520"/>
            <a:ext cx="2605320" cy="347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11"/>
          <p:cNvSpPr/>
          <p:nvPr/>
        </p:nvSpPr>
        <p:spPr>
          <a:xfrm>
            <a:off x="3602880" y="2075760"/>
            <a:ext cx="502200" cy="502200"/>
          </a:xfrm>
          <a:prstGeom prst="ellipse">
            <a:avLst/>
          </a:prstGeom>
          <a:solidFill>
            <a:srgbClr val="2b7586"/>
          </a:solidFill>
          <a:ln w="12700">
            <a:solidFill>
              <a:srgbClr val="2b758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12"/>
          <p:cNvSpPr/>
          <p:nvPr/>
        </p:nvSpPr>
        <p:spPr>
          <a:xfrm>
            <a:off x="3602880" y="2221920"/>
            <a:ext cx="502200" cy="13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02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13"/>
          <p:cNvSpPr/>
          <p:nvPr/>
        </p:nvSpPr>
        <p:spPr>
          <a:xfrm>
            <a:off x="3602880" y="2734200"/>
            <a:ext cx="220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Indicador SAEB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14"/>
          <p:cNvSpPr/>
          <p:nvPr/>
        </p:nvSpPr>
        <p:spPr>
          <a:xfrm>
            <a:off x="3630240" y="3218760"/>
            <a:ext cx="2148120" cy="194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Resultados por período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Pontos de atenção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Leitura pedagógica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Shape 15"/>
          <p:cNvSpPr/>
          <p:nvPr/>
        </p:nvSpPr>
        <p:spPr>
          <a:xfrm>
            <a:off x="6181200" y="1874520"/>
            <a:ext cx="2605320" cy="347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Shape 16"/>
          <p:cNvSpPr/>
          <p:nvPr/>
        </p:nvSpPr>
        <p:spPr>
          <a:xfrm>
            <a:off x="6382440" y="2075760"/>
            <a:ext cx="502200" cy="502200"/>
          </a:xfrm>
          <a:prstGeom prst="ellipse">
            <a:avLst/>
          </a:prstGeom>
          <a:solidFill>
            <a:srgbClr val="123b52"/>
          </a:solidFill>
          <a:ln w="12700">
            <a:solidFill>
              <a:srgbClr val="123b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 17"/>
          <p:cNvSpPr/>
          <p:nvPr/>
        </p:nvSpPr>
        <p:spPr>
          <a:xfrm>
            <a:off x="6382440" y="2221920"/>
            <a:ext cx="502200" cy="13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03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18"/>
          <p:cNvSpPr/>
          <p:nvPr/>
        </p:nvSpPr>
        <p:spPr>
          <a:xfrm>
            <a:off x="6382440" y="2734200"/>
            <a:ext cx="220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Indicador SAERS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19"/>
          <p:cNvSpPr/>
          <p:nvPr/>
        </p:nvSpPr>
        <p:spPr>
          <a:xfrm>
            <a:off x="6409800" y="3218760"/>
            <a:ext cx="2148120" cy="194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Resultados da avaliação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Pontos de atenção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Acompanhamento da rede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Shape 20"/>
          <p:cNvSpPr/>
          <p:nvPr/>
        </p:nvSpPr>
        <p:spPr>
          <a:xfrm>
            <a:off x="8961120" y="1874520"/>
            <a:ext cx="2605320" cy="347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Shape 21"/>
          <p:cNvSpPr/>
          <p:nvPr/>
        </p:nvSpPr>
        <p:spPr>
          <a:xfrm>
            <a:off x="9162360" y="2075760"/>
            <a:ext cx="502200" cy="502200"/>
          </a:xfrm>
          <a:prstGeom prst="ellipse">
            <a:avLst/>
          </a:prstGeom>
          <a:solidFill>
            <a:srgbClr val="c77d0a"/>
          </a:solidFill>
          <a:ln w="12700">
            <a:solidFill>
              <a:srgbClr val="c77d0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 22"/>
          <p:cNvSpPr/>
          <p:nvPr/>
        </p:nvSpPr>
        <p:spPr>
          <a:xfrm>
            <a:off x="9162360" y="2221920"/>
            <a:ext cx="502200" cy="13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04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 23"/>
          <p:cNvSpPr/>
          <p:nvPr/>
        </p:nvSpPr>
        <p:spPr>
          <a:xfrm>
            <a:off x="9162360" y="2734200"/>
            <a:ext cx="220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50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Condicionalidades Fundeb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24"/>
          <p:cNvSpPr/>
          <p:nvPr/>
        </p:nvSpPr>
        <p:spPr>
          <a:xfrm>
            <a:off x="9189720" y="3218760"/>
            <a:ext cx="2148120" cy="194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Registro de requisitos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Pontos de atenção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Acompanhamento de situação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25"/>
          <p:cNvSpPr/>
          <p:nvPr/>
        </p:nvSpPr>
        <p:spPr>
          <a:xfrm>
            <a:off x="594360" y="6537960"/>
            <a:ext cx="6674400" cy="1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119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GRUPO QUALIFICAR  ·  APRESENTAÇÃO TÉCNICA  ·  VERSÃO 001.18.09.2026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ext 0"/>
          <p:cNvSpPr/>
          <p:nvPr/>
        </p:nvSpPr>
        <p:spPr>
          <a:xfrm>
            <a:off x="594360" y="274320"/>
            <a:ext cx="2148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Arial"/>
                <a:ea typeface="Arial"/>
              </a:rPr>
              <a:t>CONECTA EDUCAÇÃO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 1"/>
          <p:cNvSpPr/>
          <p:nvPr/>
        </p:nvSpPr>
        <p:spPr>
          <a:xfrm>
            <a:off x="2926080" y="274320"/>
            <a:ext cx="56685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201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PME E PEDAGÓGICO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 2"/>
          <p:cNvSpPr/>
          <p:nvPr/>
        </p:nvSpPr>
        <p:spPr>
          <a:xfrm>
            <a:off x="11064240" y="265320"/>
            <a:ext cx="5022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Consolas"/>
                <a:ea typeface="Consolas"/>
              </a:rPr>
              <a:t>10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3"/>
          <p:cNvSpPr/>
          <p:nvPr/>
        </p:nvSpPr>
        <p:spPr>
          <a:xfrm>
            <a:off x="594360" y="694800"/>
            <a:ext cx="109720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72b38"/>
                </a:solidFill>
                <a:effectLst/>
                <a:uFillTx/>
                <a:latin typeface="Aptos Display"/>
                <a:ea typeface="Aptos Display"/>
              </a:rPr>
              <a:t>Planejamento educacional, currículo e governança colegiada.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 4"/>
          <p:cNvSpPr/>
          <p:nvPr/>
        </p:nvSpPr>
        <p:spPr>
          <a:xfrm>
            <a:off x="612720" y="1380600"/>
            <a:ext cx="1069776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  <a:ea typeface="Aptos"/>
              </a:rPr>
              <a:t>O PME concentra o ciclo do plano; o Pedagógico organiza documentos e habilidades curriculares.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Shape 5"/>
          <p:cNvSpPr/>
          <p:nvPr/>
        </p:nvSpPr>
        <p:spPr>
          <a:xfrm>
            <a:off x="621720" y="1874520"/>
            <a:ext cx="5302800" cy="3583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Shape 6"/>
          <p:cNvSpPr/>
          <p:nvPr/>
        </p:nvSpPr>
        <p:spPr>
          <a:xfrm>
            <a:off x="621720" y="1874520"/>
            <a:ext cx="63360" cy="3583800"/>
          </a:xfrm>
          <a:prstGeom prst="rect">
            <a:avLst/>
          </a:prstGeom>
          <a:solidFill>
            <a:srgbClr val="123b52"/>
          </a:solidFill>
          <a:ln w="12700">
            <a:solidFill>
              <a:srgbClr val="123b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 7"/>
          <p:cNvSpPr/>
          <p:nvPr/>
        </p:nvSpPr>
        <p:spPr>
          <a:xfrm>
            <a:off x="850320" y="2039040"/>
            <a:ext cx="4863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PME — Plano Municipal de Educação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 8"/>
          <p:cNvSpPr/>
          <p:nvPr/>
        </p:nvSpPr>
        <p:spPr>
          <a:xfrm>
            <a:off x="850320" y="2496240"/>
            <a:ext cx="4863960" cy="281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Metas, estratégias e ações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Monitoramento por exercício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Conselho e Legislativo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Versões e documentos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CGM e Fórum do PME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Shape 9"/>
          <p:cNvSpPr/>
          <p:nvPr/>
        </p:nvSpPr>
        <p:spPr>
          <a:xfrm>
            <a:off x="6245280" y="1874520"/>
            <a:ext cx="5302800" cy="3583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Shape 10"/>
          <p:cNvSpPr/>
          <p:nvPr/>
        </p:nvSpPr>
        <p:spPr>
          <a:xfrm>
            <a:off x="6245280" y="1874520"/>
            <a:ext cx="63360" cy="3583800"/>
          </a:xfrm>
          <a:prstGeom prst="rect">
            <a:avLst/>
          </a:prstGeom>
          <a:solidFill>
            <a:srgbClr val="158a65"/>
          </a:solidFill>
          <a:ln w="12700">
            <a:solidFill>
              <a:srgbClr val="158a6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 11"/>
          <p:cNvSpPr/>
          <p:nvPr/>
        </p:nvSpPr>
        <p:spPr>
          <a:xfrm>
            <a:off x="6473880" y="2039040"/>
            <a:ext cx="4863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Pedagógico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Text 12"/>
          <p:cNvSpPr/>
          <p:nvPr/>
        </p:nvSpPr>
        <p:spPr>
          <a:xfrm>
            <a:off x="6473880" y="2496240"/>
            <a:ext cx="4863960" cy="281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DOM — Documento Orientador Municipal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PPI — Proposta Pedagógica Institucional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Plano de Expansão ETI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BNCC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BNCC Computacional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Shape 13"/>
          <p:cNvSpPr/>
          <p:nvPr/>
        </p:nvSpPr>
        <p:spPr>
          <a:xfrm>
            <a:off x="914400" y="5669280"/>
            <a:ext cx="1965240" cy="291960"/>
          </a:xfrm>
          <a:prstGeom prst="roundRect">
            <a:avLst>
              <a:gd name="adj" fmla="val 18750"/>
            </a:avLst>
          </a:prstGeom>
          <a:solidFill>
            <a:srgbClr val="123b52">
              <a:alpha val="15000"/>
            </a:srgbClr>
          </a:solidFill>
          <a:ln w="12700">
            <a:solidFill>
              <a:srgbClr val="123b52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14"/>
          <p:cNvSpPr/>
          <p:nvPr/>
        </p:nvSpPr>
        <p:spPr>
          <a:xfrm>
            <a:off x="987480" y="5733360"/>
            <a:ext cx="181908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123b52"/>
                </a:solidFill>
                <a:effectLst/>
                <a:uFillTx/>
                <a:latin typeface="Consolas"/>
                <a:ea typeface="Consolas"/>
              </a:rPr>
              <a:t>MODELOS EDITÁVEIS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Shape 15"/>
          <p:cNvSpPr/>
          <p:nvPr/>
        </p:nvSpPr>
        <p:spPr>
          <a:xfrm>
            <a:off x="3063240" y="5669280"/>
            <a:ext cx="1919520" cy="291960"/>
          </a:xfrm>
          <a:prstGeom prst="roundRect">
            <a:avLst>
              <a:gd name="adj" fmla="val 18750"/>
            </a:avLst>
          </a:prstGeom>
          <a:solidFill>
            <a:srgbClr val="2b7586">
              <a:alpha val="15000"/>
            </a:srgbClr>
          </a:solidFill>
          <a:ln w="12700">
            <a:solidFill>
              <a:srgbClr val="2b7586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 16"/>
          <p:cNvSpPr/>
          <p:nvPr/>
        </p:nvSpPr>
        <p:spPr>
          <a:xfrm>
            <a:off x="3136320" y="5733360"/>
            <a:ext cx="177336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Consolas"/>
                <a:ea typeface="Consolas"/>
              </a:rPr>
              <a:t>VERSÕES SALVAS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Shape 17"/>
          <p:cNvSpPr/>
          <p:nvPr/>
        </p:nvSpPr>
        <p:spPr>
          <a:xfrm>
            <a:off x="6537960" y="5669280"/>
            <a:ext cx="2102400" cy="291960"/>
          </a:xfrm>
          <a:prstGeom prst="roundRect">
            <a:avLst>
              <a:gd name="adj" fmla="val 18750"/>
            </a:avLst>
          </a:prstGeom>
          <a:solidFill>
            <a:srgbClr val="158a65">
              <a:alpha val="15000"/>
            </a:srgbClr>
          </a:solidFill>
          <a:ln w="12700">
            <a:solidFill>
              <a:srgbClr val="158a65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18"/>
          <p:cNvSpPr/>
          <p:nvPr/>
        </p:nvSpPr>
        <p:spPr>
          <a:xfrm>
            <a:off x="6611040" y="5733360"/>
            <a:ext cx="19562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158a65"/>
                </a:solidFill>
                <a:effectLst/>
                <a:uFillTx/>
                <a:latin typeface="Consolas"/>
                <a:ea typeface="Consolas"/>
              </a:rPr>
              <a:t>IMPORTAÇÃO PDF/CSV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Shape 19"/>
          <p:cNvSpPr/>
          <p:nvPr/>
        </p:nvSpPr>
        <p:spPr>
          <a:xfrm>
            <a:off x="8869680" y="5669280"/>
            <a:ext cx="2056680" cy="291960"/>
          </a:xfrm>
          <a:prstGeom prst="roundRect">
            <a:avLst>
              <a:gd name="adj" fmla="val 18750"/>
            </a:avLst>
          </a:prstGeom>
          <a:solidFill>
            <a:srgbClr val="c77d0a">
              <a:alpha val="15000"/>
            </a:srgbClr>
          </a:solidFill>
          <a:ln w="12700">
            <a:solidFill>
              <a:srgbClr val="c77d0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 20"/>
          <p:cNvSpPr/>
          <p:nvPr/>
        </p:nvSpPr>
        <p:spPr>
          <a:xfrm>
            <a:off x="8942760" y="5733360"/>
            <a:ext cx="19105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c77d0a"/>
                </a:solidFill>
                <a:effectLst/>
                <a:uFillTx/>
                <a:latin typeface="Consolas"/>
                <a:ea typeface="Consolas"/>
              </a:rPr>
              <a:t>HABILIDADES MUNICIPAIS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 21"/>
          <p:cNvSpPr/>
          <p:nvPr/>
        </p:nvSpPr>
        <p:spPr>
          <a:xfrm>
            <a:off x="594360" y="6537960"/>
            <a:ext cx="6674400" cy="1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119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GRUPO QUALIFICAR  ·  APRESENTAÇÃO TÉCNICA  ·  VERSÃO 001.18.09.2026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Text 0"/>
          <p:cNvSpPr/>
          <p:nvPr/>
        </p:nvSpPr>
        <p:spPr>
          <a:xfrm>
            <a:off x="594360" y="274320"/>
            <a:ext cx="2148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Arial"/>
                <a:ea typeface="Arial"/>
              </a:rPr>
              <a:t>CONECTA EDUCAÇÃO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1"/>
          <p:cNvSpPr/>
          <p:nvPr/>
        </p:nvSpPr>
        <p:spPr>
          <a:xfrm>
            <a:off x="2926080" y="274320"/>
            <a:ext cx="56685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201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REDE E PARTICIPAÇÃO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2"/>
          <p:cNvSpPr/>
          <p:nvPr/>
        </p:nvSpPr>
        <p:spPr>
          <a:xfrm>
            <a:off x="11064240" y="265320"/>
            <a:ext cx="5022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Consolas"/>
                <a:ea typeface="Consolas"/>
              </a:rPr>
              <a:t>11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Text 3"/>
          <p:cNvSpPr/>
          <p:nvPr/>
        </p:nvSpPr>
        <p:spPr>
          <a:xfrm>
            <a:off x="594360" y="694800"/>
            <a:ext cx="109720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72b38"/>
                </a:solidFill>
                <a:effectLst/>
                <a:uFillTx/>
                <a:latin typeface="Aptos Display"/>
                <a:ea typeface="Aptos Display"/>
              </a:rPr>
              <a:t>Da supervisão escolar ao controle social.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Text 4"/>
          <p:cNvSpPr/>
          <p:nvPr/>
        </p:nvSpPr>
        <p:spPr>
          <a:xfrm>
            <a:off x="612720" y="1380600"/>
            <a:ext cx="1069776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  <a:ea typeface="Aptos"/>
              </a:rPr>
              <a:t>Registros conectam escola, Secretaria, colegiados e políticas intersetoriais.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Shape 5"/>
          <p:cNvSpPr/>
          <p:nvPr/>
        </p:nvSpPr>
        <p:spPr>
          <a:xfrm>
            <a:off x="621720" y="1874520"/>
            <a:ext cx="3364200" cy="1443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Shape 6"/>
          <p:cNvSpPr/>
          <p:nvPr/>
        </p:nvSpPr>
        <p:spPr>
          <a:xfrm>
            <a:off x="621720" y="1874520"/>
            <a:ext cx="63360" cy="1443960"/>
          </a:xfrm>
          <a:prstGeom prst="rect">
            <a:avLst/>
          </a:prstGeom>
          <a:solidFill>
            <a:srgbClr val="2b7586"/>
          </a:solidFill>
          <a:ln w="12700">
            <a:solidFill>
              <a:srgbClr val="2b758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" name="Text 7"/>
          <p:cNvSpPr/>
          <p:nvPr/>
        </p:nvSpPr>
        <p:spPr>
          <a:xfrm>
            <a:off x="850320" y="2039040"/>
            <a:ext cx="29253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Supervisão Escolar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8"/>
          <p:cNvSpPr/>
          <p:nvPr/>
        </p:nvSpPr>
        <p:spPr>
          <a:xfrm>
            <a:off x="850320" y="2496240"/>
            <a:ext cx="2925360" cy="67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Visitas, pendências, respostas e conclusão.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Shape 9"/>
          <p:cNvSpPr/>
          <p:nvPr/>
        </p:nvSpPr>
        <p:spPr>
          <a:xfrm>
            <a:off x="4325040" y="1874520"/>
            <a:ext cx="3364200" cy="1443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Shape 10"/>
          <p:cNvSpPr/>
          <p:nvPr/>
        </p:nvSpPr>
        <p:spPr>
          <a:xfrm>
            <a:off x="4325040" y="1874520"/>
            <a:ext cx="63360" cy="1443960"/>
          </a:xfrm>
          <a:prstGeom prst="rect">
            <a:avLst/>
          </a:prstGeom>
          <a:solidFill>
            <a:srgbClr val="123b52"/>
          </a:solidFill>
          <a:ln w="12700">
            <a:solidFill>
              <a:srgbClr val="123b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 11"/>
          <p:cNvSpPr/>
          <p:nvPr/>
        </p:nvSpPr>
        <p:spPr>
          <a:xfrm>
            <a:off x="4553640" y="2039040"/>
            <a:ext cx="29253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Diretor de Escola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Text 12"/>
          <p:cNvSpPr/>
          <p:nvPr/>
        </p:nvSpPr>
        <p:spPr>
          <a:xfrm>
            <a:off x="4553640" y="2496240"/>
            <a:ext cx="2925360" cy="67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Pendências da unidade e respostas às visitas.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Shape 13"/>
          <p:cNvSpPr/>
          <p:nvPr/>
        </p:nvSpPr>
        <p:spPr>
          <a:xfrm>
            <a:off x="8028360" y="1874520"/>
            <a:ext cx="3364200" cy="1443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Shape 14"/>
          <p:cNvSpPr/>
          <p:nvPr/>
        </p:nvSpPr>
        <p:spPr>
          <a:xfrm>
            <a:off x="8028360" y="1874520"/>
            <a:ext cx="63360" cy="1443960"/>
          </a:xfrm>
          <a:prstGeom prst="rect">
            <a:avLst/>
          </a:prstGeom>
          <a:solidFill>
            <a:srgbClr val="158a65"/>
          </a:solidFill>
          <a:ln w="12700">
            <a:solidFill>
              <a:srgbClr val="158a6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15"/>
          <p:cNvSpPr/>
          <p:nvPr/>
        </p:nvSpPr>
        <p:spPr>
          <a:xfrm>
            <a:off x="8256960" y="2039040"/>
            <a:ext cx="29253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Censo Escolar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16"/>
          <p:cNvSpPr/>
          <p:nvPr/>
        </p:nvSpPr>
        <p:spPr>
          <a:xfrm>
            <a:off x="8256960" y="2496240"/>
            <a:ext cx="2925360" cy="67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Escola, aluno, nível de ensino e totais.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Shape 17"/>
          <p:cNvSpPr/>
          <p:nvPr/>
        </p:nvSpPr>
        <p:spPr>
          <a:xfrm>
            <a:off x="621720" y="3703320"/>
            <a:ext cx="3364200" cy="1443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Shape 18"/>
          <p:cNvSpPr/>
          <p:nvPr/>
        </p:nvSpPr>
        <p:spPr>
          <a:xfrm>
            <a:off x="621720" y="3703320"/>
            <a:ext cx="63360" cy="1443960"/>
          </a:xfrm>
          <a:prstGeom prst="rect">
            <a:avLst/>
          </a:prstGeom>
          <a:solidFill>
            <a:srgbClr val="c77d0a"/>
          </a:solidFill>
          <a:ln w="12700">
            <a:solidFill>
              <a:srgbClr val="c77d0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 19"/>
          <p:cNvSpPr/>
          <p:nvPr/>
        </p:nvSpPr>
        <p:spPr>
          <a:xfrm>
            <a:off x="850320" y="3867840"/>
            <a:ext cx="29253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Conselhos da Educação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Text 20"/>
          <p:cNvSpPr/>
          <p:nvPr/>
        </p:nvSpPr>
        <p:spPr>
          <a:xfrm>
            <a:off x="850320" y="4325040"/>
            <a:ext cx="2925360" cy="67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CACS-Fundeb, CAE e CME.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Shape 21"/>
          <p:cNvSpPr/>
          <p:nvPr/>
        </p:nvSpPr>
        <p:spPr>
          <a:xfrm>
            <a:off x="4325040" y="3703320"/>
            <a:ext cx="3364200" cy="1443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Shape 22"/>
          <p:cNvSpPr/>
          <p:nvPr/>
        </p:nvSpPr>
        <p:spPr>
          <a:xfrm>
            <a:off x="4325040" y="3703320"/>
            <a:ext cx="63360" cy="1443960"/>
          </a:xfrm>
          <a:prstGeom prst="rect">
            <a:avLst/>
          </a:prstGeom>
          <a:solidFill>
            <a:srgbClr val="be4636"/>
          </a:solidFill>
          <a:ln w="12700">
            <a:solidFill>
              <a:srgbClr val="be463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 23"/>
          <p:cNvSpPr/>
          <p:nvPr/>
        </p:nvSpPr>
        <p:spPr>
          <a:xfrm>
            <a:off x="4553640" y="3867840"/>
            <a:ext cx="29253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Intersetorialidade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 24"/>
          <p:cNvSpPr/>
          <p:nvPr/>
        </p:nvSpPr>
        <p:spPr>
          <a:xfrm>
            <a:off x="4553640" y="4325040"/>
            <a:ext cx="2925360" cy="67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Busca Ativa, Primeira Infância e PAR.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Shape 25"/>
          <p:cNvSpPr/>
          <p:nvPr/>
        </p:nvSpPr>
        <p:spPr>
          <a:xfrm>
            <a:off x="8028360" y="3703320"/>
            <a:ext cx="3364200" cy="1443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Shape 26"/>
          <p:cNvSpPr/>
          <p:nvPr/>
        </p:nvSpPr>
        <p:spPr>
          <a:xfrm>
            <a:off x="8028360" y="3703320"/>
            <a:ext cx="63360" cy="1443960"/>
          </a:xfrm>
          <a:prstGeom prst="rect">
            <a:avLst/>
          </a:prstGeom>
          <a:solidFill>
            <a:srgbClr val="2b7586"/>
          </a:solidFill>
          <a:ln w="12700">
            <a:solidFill>
              <a:srgbClr val="2b758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" name="Text 27"/>
          <p:cNvSpPr/>
          <p:nvPr/>
        </p:nvSpPr>
        <p:spPr>
          <a:xfrm>
            <a:off x="8256960" y="3867840"/>
            <a:ext cx="29253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Agenda de Compromissos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5" name="Text 28"/>
          <p:cNvSpPr/>
          <p:nvPr/>
        </p:nvSpPr>
        <p:spPr>
          <a:xfrm>
            <a:off x="8256960" y="4325040"/>
            <a:ext cx="2925360" cy="67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Agenda própria ou compartilhada por perfil.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Text 29"/>
          <p:cNvSpPr/>
          <p:nvPr/>
        </p:nvSpPr>
        <p:spPr>
          <a:xfrm>
            <a:off x="594360" y="6537960"/>
            <a:ext cx="6674400" cy="1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119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GRUPO QUALIFICAR  ·  APRESENTAÇÃO TÉCNICA  ·  VERSÃO 001.18.09.2026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ext 0"/>
          <p:cNvSpPr/>
          <p:nvPr/>
        </p:nvSpPr>
        <p:spPr>
          <a:xfrm>
            <a:off x="594360" y="274320"/>
            <a:ext cx="2148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Arial"/>
                <a:ea typeface="Arial"/>
              </a:rPr>
              <a:t>CONECTA EDUCAÇÃO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1"/>
          <p:cNvSpPr/>
          <p:nvPr/>
        </p:nvSpPr>
        <p:spPr>
          <a:xfrm>
            <a:off x="2926080" y="274320"/>
            <a:ext cx="56685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201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ADMINISTRAÇÃO E FINANÇAS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2"/>
          <p:cNvSpPr/>
          <p:nvPr/>
        </p:nvSpPr>
        <p:spPr>
          <a:xfrm>
            <a:off x="11064240" y="265320"/>
            <a:ext cx="5022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Consolas"/>
                <a:ea typeface="Consolas"/>
              </a:rPr>
              <a:t>12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3"/>
          <p:cNvSpPr/>
          <p:nvPr/>
        </p:nvSpPr>
        <p:spPr>
          <a:xfrm>
            <a:off x="594360" y="694800"/>
            <a:ext cx="109720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72b38"/>
                </a:solidFill>
                <a:effectLst/>
                <a:uFillTx/>
                <a:latin typeface="Aptos Display"/>
                <a:ea typeface="Aptos Display"/>
              </a:rPr>
              <a:t>Planejamento, execução e prestação de contas no mesmo fluxo.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4"/>
          <p:cNvSpPr/>
          <p:nvPr/>
        </p:nvSpPr>
        <p:spPr>
          <a:xfrm>
            <a:off x="612720" y="1380600"/>
            <a:ext cx="1069776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  <a:ea typeface="Aptos"/>
              </a:rPr>
              <a:t>Documentos administrativos e registros financeiros preparados para conferência e exportação.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Shape 5"/>
          <p:cNvSpPr/>
          <p:nvPr/>
        </p:nvSpPr>
        <p:spPr>
          <a:xfrm>
            <a:off x="621720" y="1874520"/>
            <a:ext cx="2605320" cy="347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Shape 6"/>
          <p:cNvSpPr/>
          <p:nvPr/>
        </p:nvSpPr>
        <p:spPr>
          <a:xfrm>
            <a:off x="822960" y="2075760"/>
            <a:ext cx="502200" cy="502200"/>
          </a:xfrm>
          <a:prstGeom prst="ellipse">
            <a:avLst/>
          </a:prstGeom>
          <a:solidFill>
            <a:srgbClr val="123b52"/>
          </a:solidFill>
          <a:ln w="12700">
            <a:solidFill>
              <a:srgbClr val="123b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7"/>
          <p:cNvSpPr/>
          <p:nvPr/>
        </p:nvSpPr>
        <p:spPr>
          <a:xfrm>
            <a:off x="822960" y="2221920"/>
            <a:ext cx="502200" cy="13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01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Text 8"/>
          <p:cNvSpPr/>
          <p:nvPr/>
        </p:nvSpPr>
        <p:spPr>
          <a:xfrm>
            <a:off x="822960" y="2734200"/>
            <a:ext cx="220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Administrativo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Text 9"/>
          <p:cNvSpPr/>
          <p:nvPr/>
        </p:nvSpPr>
        <p:spPr>
          <a:xfrm>
            <a:off x="850320" y="3218760"/>
            <a:ext cx="2148120" cy="194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PCA anual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DFD, ETP e TR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Cotação de preços no ETP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Shape 10"/>
          <p:cNvSpPr/>
          <p:nvPr/>
        </p:nvSpPr>
        <p:spPr>
          <a:xfrm>
            <a:off x="3401640" y="1874520"/>
            <a:ext cx="2605320" cy="347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Shape 11"/>
          <p:cNvSpPr/>
          <p:nvPr/>
        </p:nvSpPr>
        <p:spPr>
          <a:xfrm>
            <a:off x="3602880" y="2075760"/>
            <a:ext cx="502200" cy="502200"/>
          </a:xfrm>
          <a:prstGeom prst="ellipse">
            <a:avLst/>
          </a:prstGeom>
          <a:solidFill>
            <a:srgbClr val="2b7586"/>
          </a:solidFill>
          <a:ln w="12700">
            <a:solidFill>
              <a:srgbClr val="2b758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 12"/>
          <p:cNvSpPr/>
          <p:nvPr/>
        </p:nvSpPr>
        <p:spPr>
          <a:xfrm>
            <a:off x="3602880" y="2221920"/>
            <a:ext cx="502200" cy="13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02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Text 13"/>
          <p:cNvSpPr/>
          <p:nvPr/>
        </p:nvSpPr>
        <p:spPr>
          <a:xfrm>
            <a:off x="3602880" y="2734200"/>
            <a:ext cx="220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Contábil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Text 14"/>
          <p:cNvSpPr/>
          <p:nvPr/>
        </p:nvSpPr>
        <p:spPr>
          <a:xfrm>
            <a:off x="3630240" y="3218760"/>
            <a:ext cx="2148120" cy="194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Empenhado, liquidado e pago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Receitas por fonte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Demonstrativos e contas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Shape 15"/>
          <p:cNvSpPr/>
          <p:nvPr/>
        </p:nvSpPr>
        <p:spPr>
          <a:xfrm>
            <a:off x="6181200" y="1874520"/>
            <a:ext cx="2605320" cy="347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Shape 16"/>
          <p:cNvSpPr/>
          <p:nvPr/>
        </p:nvSpPr>
        <p:spPr>
          <a:xfrm>
            <a:off x="6382440" y="2075760"/>
            <a:ext cx="502200" cy="502200"/>
          </a:xfrm>
          <a:prstGeom prst="ellipse">
            <a:avLst/>
          </a:prstGeom>
          <a:solidFill>
            <a:srgbClr val="158a65"/>
          </a:solidFill>
          <a:ln w="12700">
            <a:solidFill>
              <a:srgbClr val="158a6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 17"/>
          <p:cNvSpPr/>
          <p:nvPr/>
        </p:nvSpPr>
        <p:spPr>
          <a:xfrm>
            <a:off x="6382440" y="2221920"/>
            <a:ext cx="502200" cy="13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03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 18"/>
          <p:cNvSpPr/>
          <p:nvPr/>
        </p:nvSpPr>
        <p:spPr>
          <a:xfrm>
            <a:off x="6382440" y="2734200"/>
            <a:ext cx="220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Financeiro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Text 19"/>
          <p:cNvSpPr/>
          <p:nvPr/>
        </p:nvSpPr>
        <p:spPr>
          <a:xfrm>
            <a:off x="6409800" y="3218760"/>
            <a:ext cx="2148120" cy="194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Orçamento previsto e executado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Suplementações e reduções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Contas e conciliação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Shape 20"/>
          <p:cNvSpPr/>
          <p:nvPr/>
        </p:nvSpPr>
        <p:spPr>
          <a:xfrm>
            <a:off x="8961120" y="1874520"/>
            <a:ext cx="2605320" cy="347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Shape 21"/>
          <p:cNvSpPr/>
          <p:nvPr/>
        </p:nvSpPr>
        <p:spPr>
          <a:xfrm>
            <a:off x="9162360" y="2075760"/>
            <a:ext cx="502200" cy="502200"/>
          </a:xfrm>
          <a:prstGeom prst="ellipse">
            <a:avLst/>
          </a:prstGeom>
          <a:solidFill>
            <a:srgbClr val="c77d0a"/>
          </a:solidFill>
          <a:ln w="12700">
            <a:solidFill>
              <a:srgbClr val="c77d0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 22"/>
          <p:cNvSpPr/>
          <p:nvPr/>
        </p:nvSpPr>
        <p:spPr>
          <a:xfrm>
            <a:off x="9162360" y="2221920"/>
            <a:ext cx="502200" cy="13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04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Text 23"/>
          <p:cNvSpPr/>
          <p:nvPr/>
        </p:nvSpPr>
        <p:spPr>
          <a:xfrm>
            <a:off x="9162360" y="2734200"/>
            <a:ext cx="22028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Entregas Legais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Text 24"/>
          <p:cNvSpPr/>
          <p:nvPr/>
        </p:nvSpPr>
        <p:spPr>
          <a:xfrm>
            <a:off x="9189720" y="3218760"/>
            <a:ext cx="2148120" cy="194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Painel de entregas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SIOPE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6160" indent="-146160" defTabSz="914400">
              <a:lnSpc>
                <a:spcPct val="100000"/>
              </a:lnSpc>
              <a:buClr>
                <a:srgbClr val="687b85"/>
              </a:buClr>
              <a:buFont typeface="Symbol" charset="2"/>
              <a:buChar char=""/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PNAE, PNATE, PDDE e PEATE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Text 25"/>
          <p:cNvSpPr/>
          <p:nvPr/>
        </p:nvSpPr>
        <p:spPr>
          <a:xfrm>
            <a:off x="594360" y="6537960"/>
            <a:ext cx="6674400" cy="1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119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GRUPO QUALIFICAR  ·  APRESENTAÇÃO TÉCNICA  ·  VERSÃO 001.18.09.2026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ext 0"/>
          <p:cNvSpPr/>
          <p:nvPr/>
        </p:nvSpPr>
        <p:spPr>
          <a:xfrm>
            <a:off x="594360" y="274320"/>
            <a:ext cx="2148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Arial"/>
                <a:ea typeface="Arial"/>
              </a:rPr>
              <a:t>CONECTA EDUCAÇÃO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Text 1"/>
          <p:cNvSpPr/>
          <p:nvPr/>
        </p:nvSpPr>
        <p:spPr>
          <a:xfrm>
            <a:off x="2926080" y="274320"/>
            <a:ext cx="56685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201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ENTREGAS LEGAIS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2"/>
          <p:cNvSpPr/>
          <p:nvPr/>
        </p:nvSpPr>
        <p:spPr>
          <a:xfrm>
            <a:off x="11064240" y="265320"/>
            <a:ext cx="5022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Consolas"/>
                <a:ea typeface="Consolas"/>
              </a:rPr>
              <a:t>13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Text 3"/>
          <p:cNvSpPr/>
          <p:nvPr/>
        </p:nvSpPr>
        <p:spPr>
          <a:xfrm>
            <a:off x="594360" y="694800"/>
            <a:ext cx="109720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72b38"/>
                </a:solidFill>
                <a:effectLst/>
                <a:uFillTx/>
                <a:latin typeface="Aptos Display"/>
                <a:ea typeface="Aptos Display"/>
              </a:rPr>
              <a:t>Semáforo de prazos e rotina documental por programa.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Text 4"/>
          <p:cNvSpPr/>
          <p:nvPr/>
        </p:nvSpPr>
        <p:spPr>
          <a:xfrm>
            <a:off x="612720" y="1380600"/>
            <a:ext cx="1069776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  <a:ea typeface="Aptos"/>
              </a:rPr>
              <a:t>SIOPE mantém seis bimestres; PNAE, PNATE, PDDE e PEATE têm prestação anual.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Shape 5"/>
          <p:cNvSpPr/>
          <p:nvPr/>
        </p:nvSpPr>
        <p:spPr>
          <a:xfrm>
            <a:off x="585360" y="1792080"/>
            <a:ext cx="6729120" cy="3976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9" name="Image 0" descr="Tela real da plataforma Conecta Educação"/>
          <p:cNvPicPr/>
          <p:nvPr/>
        </p:nvPicPr>
        <p:blipFill>
          <a:blip r:embed="rId1"/>
          <a:stretch/>
        </p:blipFill>
        <p:spPr>
          <a:xfrm>
            <a:off x="621720" y="1828800"/>
            <a:ext cx="6656040" cy="3903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0" name="Shape 6"/>
          <p:cNvSpPr/>
          <p:nvPr/>
        </p:nvSpPr>
        <p:spPr>
          <a:xfrm>
            <a:off x="7635240" y="1847160"/>
            <a:ext cx="3885480" cy="1005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Shape 7"/>
          <p:cNvSpPr/>
          <p:nvPr/>
        </p:nvSpPr>
        <p:spPr>
          <a:xfrm>
            <a:off x="7635240" y="1847160"/>
            <a:ext cx="63360" cy="1005120"/>
          </a:xfrm>
          <a:prstGeom prst="rect">
            <a:avLst/>
          </a:prstGeom>
          <a:solidFill>
            <a:srgbClr val="c77d0a"/>
          </a:solidFill>
          <a:ln w="12700">
            <a:solidFill>
              <a:srgbClr val="c77d0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 8"/>
          <p:cNvSpPr/>
          <p:nvPr/>
        </p:nvSpPr>
        <p:spPr>
          <a:xfrm>
            <a:off x="7863840" y="2011680"/>
            <a:ext cx="34466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Painel de entregas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Text 9"/>
          <p:cNvSpPr/>
          <p:nvPr/>
        </p:nvSpPr>
        <p:spPr>
          <a:xfrm>
            <a:off x="7863840" y="2468880"/>
            <a:ext cx="344664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Situação, prazo, data, protocolo e responsável.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Shape 10"/>
          <p:cNvSpPr/>
          <p:nvPr/>
        </p:nvSpPr>
        <p:spPr>
          <a:xfrm>
            <a:off x="7635240" y="3063240"/>
            <a:ext cx="3885480" cy="1005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Shape 11"/>
          <p:cNvSpPr/>
          <p:nvPr/>
        </p:nvSpPr>
        <p:spPr>
          <a:xfrm>
            <a:off x="7635240" y="3063240"/>
            <a:ext cx="63360" cy="1005120"/>
          </a:xfrm>
          <a:prstGeom prst="rect">
            <a:avLst/>
          </a:prstGeom>
          <a:solidFill>
            <a:srgbClr val="2b7586"/>
          </a:solidFill>
          <a:ln w="12700">
            <a:solidFill>
              <a:srgbClr val="2b758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6" name="Text 12"/>
          <p:cNvSpPr/>
          <p:nvPr/>
        </p:nvSpPr>
        <p:spPr>
          <a:xfrm>
            <a:off x="7863840" y="3227760"/>
            <a:ext cx="34466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SIOPE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Text 13"/>
          <p:cNvSpPr/>
          <p:nvPr/>
        </p:nvSpPr>
        <p:spPr>
          <a:xfrm>
            <a:off x="7863840" y="3684960"/>
            <a:ext cx="344664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Importação PDF/CSV, pré-validação e geração do arquivo FNDE.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Shape 14"/>
          <p:cNvSpPr/>
          <p:nvPr/>
        </p:nvSpPr>
        <p:spPr>
          <a:xfrm>
            <a:off x="7635240" y="4279320"/>
            <a:ext cx="3885480" cy="1206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Shape 15"/>
          <p:cNvSpPr/>
          <p:nvPr/>
        </p:nvSpPr>
        <p:spPr>
          <a:xfrm>
            <a:off x="7635240" y="4279320"/>
            <a:ext cx="63360" cy="1206360"/>
          </a:xfrm>
          <a:prstGeom prst="rect">
            <a:avLst/>
          </a:prstGeom>
          <a:solidFill>
            <a:srgbClr val="158a65"/>
          </a:solidFill>
          <a:ln w="12700">
            <a:solidFill>
              <a:srgbClr val="158a6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16"/>
          <p:cNvSpPr/>
          <p:nvPr/>
        </p:nvSpPr>
        <p:spPr>
          <a:xfrm>
            <a:off x="7863840" y="4443840"/>
            <a:ext cx="34466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Prestação e conciliação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17"/>
          <p:cNvSpPr/>
          <p:nvPr/>
        </p:nvSpPr>
        <p:spPr>
          <a:xfrm>
            <a:off x="7863840" y="4901040"/>
            <a:ext cx="344664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Formulários, atas, extratos e conciliação bancária por programa.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Text 18"/>
          <p:cNvSpPr/>
          <p:nvPr/>
        </p:nvSpPr>
        <p:spPr>
          <a:xfrm>
            <a:off x="594360" y="6537960"/>
            <a:ext cx="6674400" cy="1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119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GRUPO QUALIFICAR  ·  APRESENTAÇÃO TÉCNICA  ·  VERSÃO 001.18.09.2026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 0"/>
          <p:cNvSpPr/>
          <p:nvPr/>
        </p:nvSpPr>
        <p:spPr>
          <a:xfrm>
            <a:off x="594360" y="274320"/>
            <a:ext cx="2148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CONECTA EDUCAÇÃO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4" name="Text 1"/>
          <p:cNvSpPr/>
          <p:nvPr/>
        </p:nvSpPr>
        <p:spPr>
          <a:xfrm>
            <a:off x="2926080" y="274320"/>
            <a:ext cx="56685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201" strike="noStrike" u="none">
                <a:solidFill>
                  <a:srgbClr val="afc6cf"/>
                </a:solidFill>
                <a:effectLst/>
                <a:uFillTx/>
                <a:latin typeface="Consolas"/>
                <a:ea typeface="Consolas"/>
              </a:rPr>
              <a:t>INTEGRAÇÕES E AUTOMAÇÃO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5" name="Text 2"/>
          <p:cNvSpPr/>
          <p:nvPr/>
        </p:nvSpPr>
        <p:spPr>
          <a:xfrm>
            <a:off x="11064240" y="265320"/>
            <a:ext cx="5022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14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6" name="Text 3"/>
          <p:cNvSpPr/>
          <p:nvPr/>
        </p:nvSpPr>
        <p:spPr>
          <a:xfrm>
            <a:off x="594360" y="777240"/>
            <a:ext cx="10789200" cy="62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Dados públicos e IA reduzem digitação repetitiva.</a:t>
            </a:r>
            <a:endParaRPr b="0" lang="en-US" sz="2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7" name="Text 4"/>
          <p:cNvSpPr/>
          <p:nvPr/>
        </p:nvSpPr>
        <p:spPr>
          <a:xfrm>
            <a:off x="612720" y="1444680"/>
            <a:ext cx="100576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b9ccd3"/>
                </a:solidFill>
                <a:effectLst/>
                <a:uFillTx/>
                <a:latin typeface="Aptos"/>
              </a:rPr>
              <a:t>As integrações são processadas no servidor e retornam dados estruturados para conferência.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8" name="Shape 5"/>
          <p:cNvSpPr/>
          <p:nvPr/>
        </p:nvSpPr>
        <p:spPr>
          <a:xfrm>
            <a:off x="640080" y="2057400"/>
            <a:ext cx="3428280" cy="1233720"/>
          </a:xfrm>
          <a:prstGeom prst="rect">
            <a:avLst/>
          </a:prstGeom>
          <a:solidFill>
            <a:srgbClr val="1a4357"/>
          </a:solidFill>
          <a:ln w="12700">
            <a:solidFill>
              <a:srgbClr val="346b8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9" name="Text 6"/>
          <p:cNvSpPr/>
          <p:nvPr/>
        </p:nvSpPr>
        <p:spPr>
          <a:xfrm>
            <a:off x="868680" y="2258640"/>
            <a:ext cx="292536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7fd1d5"/>
                </a:solidFill>
                <a:effectLst/>
                <a:uFillTx/>
                <a:latin typeface="Consolas"/>
                <a:ea typeface="Consolas"/>
              </a:rPr>
              <a:t>PNCP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7"/>
          <p:cNvSpPr/>
          <p:nvPr/>
        </p:nvSpPr>
        <p:spPr>
          <a:xfrm>
            <a:off x="868680" y="2679120"/>
            <a:ext cx="287964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Pesquisa de preços para ETP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Shape 8"/>
          <p:cNvSpPr/>
          <p:nvPr/>
        </p:nvSpPr>
        <p:spPr>
          <a:xfrm>
            <a:off x="4434840" y="2057400"/>
            <a:ext cx="3428280" cy="1233720"/>
          </a:xfrm>
          <a:prstGeom prst="rect">
            <a:avLst/>
          </a:prstGeom>
          <a:solidFill>
            <a:srgbClr val="1a4357"/>
          </a:solidFill>
          <a:ln w="12700">
            <a:solidFill>
              <a:srgbClr val="346b8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 9"/>
          <p:cNvSpPr/>
          <p:nvPr/>
        </p:nvSpPr>
        <p:spPr>
          <a:xfrm>
            <a:off x="4663440" y="2258640"/>
            <a:ext cx="292536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7fd1d5"/>
                </a:solidFill>
                <a:effectLst/>
                <a:uFillTx/>
                <a:latin typeface="Consolas"/>
                <a:ea typeface="Consolas"/>
              </a:rPr>
              <a:t>SICONFI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3" name="Text 10"/>
          <p:cNvSpPr/>
          <p:nvPr/>
        </p:nvSpPr>
        <p:spPr>
          <a:xfrm>
            <a:off x="4663440" y="2679120"/>
            <a:ext cx="287964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Receitas e despesas públicas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4" name="Shape 11"/>
          <p:cNvSpPr/>
          <p:nvPr/>
        </p:nvSpPr>
        <p:spPr>
          <a:xfrm>
            <a:off x="8229600" y="2057400"/>
            <a:ext cx="3428280" cy="1233720"/>
          </a:xfrm>
          <a:prstGeom prst="rect">
            <a:avLst/>
          </a:prstGeom>
          <a:solidFill>
            <a:srgbClr val="1a4357"/>
          </a:solidFill>
          <a:ln w="12700">
            <a:solidFill>
              <a:srgbClr val="346b8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" name="Text 12"/>
          <p:cNvSpPr/>
          <p:nvPr/>
        </p:nvSpPr>
        <p:spPr>
          <a:xfrm>
            <a:off x="8458200" y="2258640"/>
            <a:ext cx="292536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7fd1d5"/>
                </a:solidFill>
                <a:effectLst/>
                <a:uFillTx/>
                <a:latin typeface="Consolas"/>
                <a:ea typeface="Consolas"/>
              </a:rPr>
              <a:t>TCE-SP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" name="Text 13"/>
          <p:cNvSpPr/>
          <p:nvPr/>
        </p:nvSpPr>
        <p:spPr>
          <a:xfrm>
            <a:off x="8458200" y="2679120"/>
            <a:ext cx="287964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Receitas educacionais publicadas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" name="Shape 14"/>
          <p:cNvSpPr/>
          <p:nvPr/>
        </p:nvSpPr>
        <p:spPr>
          <a:xfrm>
            <a:off x="640080" y="3657600"/>
            <a:ext cx="3428280" cy="1233720"/>
          </a:xfrm>
          <a:prstGeom prst="rect">
            <a:avLst/>
          </a:prstGeom>
          <a:solidFill>
            <a:srgbClr val="1a4357"/>
          </a:solidFill>
          <a:ln w="12700">
            <a:solidFill>
              <a:srgbClr val="346b8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 15"/>
          <p:cNvSpPr/>
          <p:nvPr/>
        </p:nvSpPr>
        <p:spPr>
          <a:xfrm>
            <a:off x="868680" y="3858840"/>
            <a:ext cx="292536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7fd1d5"/>
                </a:solidFill>
                <a:effectLst/>
                <a:uFillTx/>
                <a:latin typeface="Consolas"/>
                <a:ea typeface="Consolas"/>
              </a:rPr>
              <a:t>INEP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16"/>
          <p:cNvSpPr/>
          <p:nvPr/>
        </p:nvSpPr>
        <p:spPr>
          <a:xfrm>
            <a:off x="868680" y="4279320"/>
            <a:ext cx="287964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ICA por município, UF e Brasil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0" name="Shape 17"/>
          <p:cNvSpPr/>
          <p:nvPr/>
        </p:nvSpPr>
        <p:spPr>
          <a:xfrm>
            <a:off x="4434840" y="3657600"/>
            <a:ext cx="3428280" cy="1233720"/>
          </a:xfrm>
          <a:prstGeom prst="rect">
            <a:avLst/>
          </a:prstGeom>
          <a:solidFill>
            <a:srgbClr val="1a4357"/>
          </a:solidFill>
          <a:ln w="12700">
            <a:solidFill>
              <a:srgbClr val="346b8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1" name="Text 18"/>
          <p:cNvSpPr/>
          <p:nvPr/>
        </p:nvSpPr>
        <p:spPr>
          <a:xfrm>
            <a:off x="4663440" y="3858840"/>
            <a:ext cx="292536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7fd1d5"/>
                </a:solidFill>
                <a:effectLst/>
                <a:uFillTx/>
                <a:latin typeface="Consolas"/>
                <a:ea typeface="Consolas"/>
              </a:rPr>
              <a:t>DOCUMENTOS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2" name="Text 19"/>
          <p:cNvSpPr/>
          <p:nvPr/>
        </p:nvSpPr>
        <p:spPr>
          <a:xfrm>
            <a:off x="4663440" y="4279320"/>
            <a:ext cx="287964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Extração assistida de PDF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3" name="Shape 20"/>
          <p:cNvSpPr/>
          <p:nvPr/>
        </p:nvSpPr>
        <p:spPr>
          <a:xfrm>
            <a:off x="8229600" y="3657600"/>
            <a:ext cx="3428280" cy="1233720"/>
          </a:xfrm>
          <a:prstGeom prst="rect">
            <a:avLst/>
          </a:prstGeom>
          <a:solidFill>
            <a:srgbClr val="158a65"/>
          </a:solidFill>
          <a:ln w="12700">
            <a:solidFill>
              <a:srgbClr val="158a6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21"/>
          <p:cNvSpPr/>
          <p:nvPr/>
        </p:nvSpPr>
        <p:spPr>
          <a:xfrm>
            <a:off x="8458200" y="3858840"/>
            <a:ext cx="292536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ASSISTENTE DE IA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22"/>
          <p:cNvSpPr/>
          <p:nvPr/>
        </p:nvSpPr>
        <p:spPr>
          <a:xfrm>
            <a:off x="8458200" y="4279320"/>
            <a:ext cx="287964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Apoio textual à gestão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" name="Text 23"/>
          <p:cNvSpPr/>
          <p:nvPr/>
        </p:nvSpPr>
        <p:spPr>
          <a:xfrm>
            <a:off x="1005840" y="5486400"/>
            <a:ext cx="1014912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e3ecee"/>
                </a:solidFill>
                <a:effectLst/>
                <a:uFillTx/>
                <a:latin typeface="Aptos"/>
              </a:rPr>
              <a:t>Regra operacional: nenhuma chave privada é enviada para a interface do usuário.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7" name="Text 24"/>
          <p:cNvSpPr/>
          <p:nvPr/>
        </p:nvSpPr>
        <p:spPr>
          <a:xfrm>
            <a:off x="594360" y="6537960"/>
            <a:ext cx="6674400" cy="1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119" strike="noStrike" u="none">
                <a:solidFill>
                  <a:srgbClr val="9fb4bd"/>
                </a:solidFill>
                <a:effectLst/>
                <a:uFillTx/>
                <a:latin typeface="Consolas"/>
                <a:ea typeface="Consolas"/>
              </a:rPr>
              <a:t>GRUPO QUALIFICAR  ·  APRESENTAÇÃO TÉCNICA  ·  VERSÃO 001.18.09.2026</a:t>
            </a:r>
            <a:endParaRPr b="0" lang="en-US" sz="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Text 0"/>
          <p:cNvSpPr/>
          <p:nvPr/>
        </p:nvSpPr>
        <p:spPr>
          <a:xfrm>
            <a:off x="594360" y="274320"/>
            <a:ext cx="2148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Arial"/>
                <a:ea typeface="Arial"/>
              </a:rPr>
              <a:t>CONECTA EDUCAÇÃO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Text 1"/>
          <p:cNvSpPr/>
          <p:nvPr/>
        </p:nvSpPr>
        <p:spPr>
          <a:xfrm>
            <a:off x="2926080" y="274320"/>
            <a:ext cx="56685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201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DOCUMENTOS E RELATÓRIOS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Text 2"/>
          <p:cNvSpPr/>
          <p:nvPr/>
        </p:nvSpPr>
        <p:spPr>
          <a:xfrm>
            <a:off x="11064240" y="265320"/>
            <a:ext cx="5022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Consolas"/>
                <a:ea typeface="Consolas"/>
              </a:rPr>
              <a:t>15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Text 3"/>
          <p:cNvSpPr/>
          <p:nvPr/>
        </p:nvSpPr>
        <p:spPr>
          <a:xfrm>
            <a:off x="594360" y="694800"/>
            <a:ext cx="109720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72b38"/>
                </a:solidFill>
                <a:effectLst/>
                <a:uFillTx/>
                <a:latin typeface="Aptos Display"/>
                <a:ea typeface="Aptos Display"/>
              </a:rPr>
              <a:t>Informação registrada, anexada e pronta para circular.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Text 4"/>
          <p:cNvSpPr/>
          <p:nvPr/>
        </p:nvSpPr>
        <p:spPr>
          <a:xfrm>
            <a:off x="612720" y="1380600"/>
            <a:ext cx="1069776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87b85"/>
                </a:solidFill>
                <a:effectLst/>
                <a:uFillTx/>
                <a:latin typeface="Aptos"/>
                <a:ea typeface="Aptos"/>
              </a:rPr>
              <a:t>Arquivos protegidos e relatórios por área apoiam auditoria, prestação e decisão.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Shape 5"/>
          <p:cNvSpPr/>
          <p:nvPr/>
        </p:nvSpPr>
        <p:spPr>
          <a:xfrm>
            <a:off x="5586840" y="1792080"/>
            <a:ext cx="5631840" cy="3327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4" name="Image 0" descr="Tela real da plataforma Conecta Educação"/>
          <p:cNvPicPr/>
          <p:nvPr/>
        </p:nvPicPr>
        <p:blipFill>
          <a:blip r:embed="rId1"/>
          <a:stretch/>
        </p:blipFill>
        <p:spPr>
          <a:xfrm>
            <a:off x="5623560" y="1828800"/>
            <a:ext cx="5558760" cy="325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5" name="Shape 6"/>
          <p:cNvSpPr/>
          <p:nvPr/>
        </p:nvSpPr>
        <p:spPr>
          <a:xfrm>
            <a:off x="621720" y="1828800"/>
            <a:ext cx="4525560" cy="1050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Shape 7"/>
          <p:cNvSpPr/>
          <p:nvPr/>
        </p:nvSpPr>
        <p:spPr>
          <a:xfrm>
            <a:off x="621720" y="1828800"/>
            <a:ext cx="63360" cy="1050840"/>
          </a:xfrm>
          <a:prstGeom prst="rect">
            <a:avLst/>
          </a:prstGeom>
          <a:solidFill>
            <a:srgbClr val="123b52"/>
          </a:solidFill>
          <a:ln w="12700">
            <a:solidFill>
              <a:srgbClr val="123b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7" name="Text 8"/>
          <p:cNvSpPr/>
          <p:nvPr/>
        </p:nvSpPr>
        <p:spPr>
          <a:xfrm>
            <a:off x="850320" y="1993320"/>
            <a:ext cx="408672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Anexos protegidos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9"/>
          <p:cNvSpPr/>
          <p:nvPr/>
        </p:nvSpPr>
        <p:spPr>
          <a:xfrm>
            <a:off x="850320" y="2450520"/>
            <a:ext cx="40867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Documentos associados às rotinas, com controle de envio e acesso temporário.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Shape 10"/>
          <p:cNvSpPr/>
          <p:nvPr/>
        </p:nvSpPr>
        <p:spPr>
          <a:xfrm>
            <a:off x="621720" y="3108960"/>
            <a:ext cx="4525560" cy="1050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Shape 11"/>
          <p:cNvSpPr/>
          <p:nvPr/>
        </p:nvSpPr>
        <p:spPr>
          <a:xfrm>
            <a:off x="621720" y="3108960"/>
            <a:ext cx="63360" cy="1050840"/>
          </a:xfrm>
          <a:prstGeom prst="rect">
            <a:avLst/>
          </a:prstGeom>
          <a:solidFill>
            <a:srgbClr val="2b7586"/>
          </a:solidFill>
          <a:ln w="12700">
            <a:solidFill>
              <a:srgbClr val="2b758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1" name="Text 12"/>
          <p:cNvSpPr/>
          <p:nvPr/>
        </p:nvSpPr>
        <p:spPr>
          <a:xfrm>
            <a:off x="850320" y="3273480"/>
            <a:ext cx="408672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Relatórios por área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Text 13"/>
          <p:cNvSpPr/>
          <p:nvPr/>
        </p:nvSpPr>
        <p:spPr>
          <a:xfrm>
            <a:off x="850320" y="3730680"/>
            <a:ext cx="40867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Catálogo pesquisável com filtros de exercício.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Shape 14"/>
          <p:cNvSpPr/>
          <p:nvPr/>
        </p:nvSpPr>
        <p:spPr>
          <a:xfrm>
            <a:off x="621720" y="4389120"/>
            <a:ext cx="4525560" cy="1050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da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Shape 15"/>
          <p:cNvSpPr/>
          <p:nvPr/>
        </p:nvSpPr>
        <p:spPr>
          <a:xfrm>
            <a:off x="621720" y="4389120"/>
            <a:ext cx="63360" cy="1050840"/>
          </a:xfrm>
          <a:prstGeom prst="rect">
            <a:avLst/>
          </a:prstGeom>
          <a:solidFill>
            <a:srgbClr val="158a65"/>
          </a:solidFill>
          <a:ln w="12700">
            <a:solidFill>
              <a:srgbClr val="158a6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5" name="Text 16"/>
          <p:cNvSpPr/>
          <p:nvPr/>
        </p:nvSpPr>
        <p:spPr>
          <a:xfrm>
            <a:off x="850320" y="4553640"/>
            <a:ext cx="408672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b38"/>
                </a:solidFill>
                <a:effectLst/>
                <a:uFillTx/>
                <a:latin typeface="Aptos"/>
              </a:rPr>
              <a:t>Formatos de saída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Text 17"/>
          <p:cNvSpPr/>
          <p:nvPr/>
        </p:nvSpPr>
        <p:spPr>
          <a:xfrm>
            <a:off x="850320" y="5010840"/>
            <a:ext cx="40867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87b85"/>
                </a:solidFill>
                <a:effectLst/>
                <a:uFillTx/>
                <a:latin typeface="Aptos"/>
              </a:rPr>
              <a:t>PDF para apresentação, CSV para integração e XLS para análise.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Shape 18"/>
          <p:cNvSpPr/>
          <p:nvPr/>
        </p:nvSpPr>
        <p:spPr>
          <a:xfrm>
            <a:off x="6583680" y="5349240"/>
            <a:ext cx="1142280" cy="291960"/>
          </a:xfrm>
          <a:prstGeom prst="roundRect">
            <a:avLst>
              <a:gd name="adj" fmla="val 18750"/>
            </a:avLst>
          </a:prstGeom>
          <a:solidFill>
            <a:srgbClr val="be4636">
              <a:alpha val="15000"/>
            </a:srgbClr>
          </a:solidFill>
          <a:ln w="12700">
            <a:solidFill>
              <a:srgbClr val="be4636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 19"/>
          <p:cNvSpPr/>
          <p:nvPr/>
        </p:nvSpPr>
        <p:spPr>
          <a:xfrm>
            <a:off x="6656760" y="5413320"/>
            <a:ext cx="9961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be4636"/>
                </a:solidFill>
                <a:effectLst/>
                <a:uFillTx/>
                <a:latin typeface="Consolas"/>
                <a:ea typeface="Consolas"/>
              </a:rPr>
              <a:t>PDF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Shape 20"/>
          <p:cNvSpPr/>
          <p:nvPr/>
        </p:nvSpPr>
        <p:spPr>
          <a:xfrm>
            <a:off x="7955280" y="5349240"/>
            <a:ext cx="1142280" cy="291960"/>
          </a:xfrm>
          <a:prstGeom prst="roundRect">
            <a:avLst>
              <a:gd name="adj" fmla="val 18750"/>
            </a:avLst>
          </a:prstGeom>
          <a:solidFill>
            <a:srgbClr val="2b7586">
              <a:alpha val="15000"/>
            </a:srgbClr>
          </a:solidFill>
          <a:ln w="12700">
            <a:solidFill>
              <a:srgbClr val="2b7586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0" name="Text 21"/>
          <p:cNvSpPr/>
          <p:nvPr/>
        </p:nvSpPr>
        <p:spPr>
          <a:xfrm>
            <a:off x="8028360" y="5413320"/>
            <a:ext cx="9961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2b7586"/>
                </a:solidFill>
                <a:effectLst/>
                <a:uFillTx/>
                <a:latin typeface="Consolas"/>
                <a:ea typeface="Consolas"/>
              </a:rPr>
              <a:t>CSV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Shape 22"/>
          <p:cNvSpPr/>
          <p:nvPr/>
        </p:nvSpPr>
        <p:spPr>
          <a:xfrm>
            <a:off x="9326880" y="5349240"/>
            <a:ext cx="1142280" cy="291960"/>
          </a:xfrm>
          <a:prstGeom prst="roundRect">
            <a:avLst>
              <a:gd name="adj" fmla="val 18750"/>
            </a:avLst>
          </a:prstGeom>
          <a:solidFill>
            <a:srgbClr val="158a65">
              <a:alpha val="15000"/>
            </a:srgbClr>
          </a:solidFill>
          <a:ln w="12700">
            <a:solidFill>
              <a:srgbClr val="158a65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2" name="Text 23"/>
          <p:cNvSpPr/>
          <p:nvPr/>
        </p:nvSpPr>
        <p:spPr>
          <a:xfrm>
            <a:off x="9399960" y="5413320"/>
            <a:ext cx="9961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158a65"/>
                </a:solidFill>
                <a:effectLst/>
                <a:uFillTx/>
                <a:latin typeface="Consolas"/>
                <a:ea typeface="Consolas"/>
              </a:rPr>
              <a:t>XLS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 24"/>
          <p:cNvSpPr/>
          <p:nvPr/>
        </p:nvSpPr>
        <p:spPr>
          <a:xfrm>
            <a:off x="594360" y="6537960"/>
            <a:ext cx="6674400" cy="1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119" strike="noStrike" u="none">
                <a:solidFill>
                  <a:srgbClr val="687b85"/>
                </a:solidFill>
                <a:effectLst/>
                <a:uFillTx/>
                <a:latin typeface="Consolas"/>
                <a:ea typeface="Consolas"/>
              </a:rPr>
              <a:t>GRUPO QUALIFICAR  ·  APRESENTAÇÃO TÉCNICA  ·  VERSÃO 001.18.09.2026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Text 0"/>
          <p:cNvSpPr/>
          <p:nvPr/>
        </p:nvSpPr>
        <p:spPr>
          <a:xfrm>
            <a:off x="594360" y="274320"/>
            <a:ext cx="2148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CONECTA EDUCAÇÃO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1"/>
          <p:cNvSpPr/>
          <p:nvPr/>
        </p:nvSpPr>
        <p:spPr>
          <a:xfrm>
            <a:off x="2926080" y="274320"/>
            <a:ext cx="56685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201" strike="noStrike" u="none">
                <a:solidFill>
                  <a:srgbClr val="afc6cf"/>
                </a:solidFill>
                <a:effectLst/>
                <a:uFillTx/>
                <a:latin typeface="Consolas"/>
                <a:ea typeface="Consolas"/>
              </a:rPr>
              <a:t>OPERAÇÃO E ADMINISTRAÇÃO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2"/>
          <p:cNvSpPr/>
          <p:nvPr/>
        </p:nvSpPr>
        <p:spPr>
          <a:xfrm>
            <a:off x="11064240" y="265320"/>
            <a:ext cx="5022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ffff"/>
                </a:solidFill>
                <a:effectLst/>
                <a:uFillTx/>
                <a:latin typeface="Consolas"/>
                <a:ea typeface="Consolas"/>
              </a:rPr>
              <a:t>16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7" name="Text 3"/>
          <p:cNvSpPr/>
          <p:nvPr/>
        </p:nvSpPr>
        <p:spPr>
          <a:xfrm>
            <a:off x="640080" y="822960"/>
            <a:ext cx="658296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2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Governança para operar e evoluir.</a:t>
            </a:r>
            <a:endParaRPr b="0" lang="en-US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 4"/>
          <p:cNvSpPr/>
          <p:nvPr/>
        </p:nvSpPr>
        <p:spPr>
          <a:xfrm>
            <a:off x="658440" y="1572840"/>
            <a:ext cx="5760000" cy="73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bed0d6"/>
                </a:solidFill>
                <a:effectLst/>
                <a:uFillTx/>
                <a:latin typeface="Aptos"/>
              </a:rPr>
              <a:t>A plataforma combina continuidade de uso, administração de acessos e visão técnica dos dados.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9" name="Shape 5"/>
          <p:cNvSpPr/>
          <p:nvPr/>
        </p:nvSpPr>
        <p:spPr>
          <a:xfrm>
            <a:off x="685800" y="2743200"/>
            <a:ext cx="3382560" cy="1297800"/>
          </a:xfrm>
          <a:prstGeom prst="rect">
            <a:avLst/>
          </a:prstGeom>
          <a:solidFill>
            <a:srgbClr val="183e51"/>
          </a:solidFill>
          <a:ln w="12700">
            <a:solidFill>
              <a:srgbClr val="356478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0" name="Shape 6"/>
          <p:cNvSpPr/>
          <p:nvPr/>
        </p:nvSpPr>
        <p:spPr>
          <a:xfrm>
            <a:off x="685800" y="2743200"/>
            <a:ext cx="63360" cy="1297800"/>
          </a:xfrm>
          <a:prstGeom prst="rect">
            <a:avLst/>
          </a:prstGeom>
          <a:solidFill>
            <a:srgbClr val="2b7586"/>
          </a:solidFill>
          <a:ln w="12700">
            <a:solidFill>
              <a:srgbClr val="2b758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1" name="Text 7"/>
          <p:cNvSpPr/>
          <p:nvPr/>
        </p:nvSpPr>
        <p:spPr>
          <a:xfrm>
            <a:off x="914400" y="2907720"/>
            <a:ext cx="294372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Perfis de acesso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2" name="Text 8"/>
          <p:cNvSpPr/>
          <p:nvPr/>
        </p:nvSpPr>
        <p:spPr>
          <a:xfrm>
            <a:off x="914400" y="3364920"/>
            <a:ext cx="2943720" cy="5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c4d5da"/>
                </a:solidFill>
                <a:effectLst/>
                <a:uFillTx/>
                <a:latin typeface="Aptos"/>
              </a:rPr>
              <a:t>Administração das permissões de cada pessoa.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3" name="Shape 9"/>
          <p:cNvSpPr/>
          <p:nvPr/>
        </p:nvSpPr>
        <p:spPr>
          <a:xfrm>
            <a:off x="685800" y="4297680"/>
            <a:ext cx="3382560" cy="1297800"/>
          </a:xfrm>
          <a:prstGeom prst="rect">
            <a:avLst/>
          </a:prstGeom>
          <a:solidFill>
            <a:srgbClr val="183e51"/>
          </a:solidFill>
          <a:ln w="12700">
            <a:solidFill>
              <a:srgbClr val="356478"/>
            </a:solidFill>
            <a:round/>
          </a:ln>
          <a:effectLst>
            <a:outerShdw algn="bl" blurRad="0" dir="0" dist="0" kx="0" ky="0" rotWithShape="0" sx="100000" sy="10000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4" name="Shape 10"/>
          <p:cNvSpPr/>
          <p:nvPr/>
        </p:nvSpPr>
        <p:spPr>
          <a:xfrm>
            <a:off x="685800" y="4297680"/>
            <a:ext cx="63360" cy="1297800"/>
          </a:xfrm>
          <a:prstGeom prst="rect">
            <a:avLst/>
          </a:prstGeom>
          <a:solidFill>
            <a:srgbClr val="c77d0a"/>
          </a:solidFill>
          <a:ln w="12700">
            <a:solidFill>
              <a:srgbClr val="c77d0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" name="Text 11"/>
          <p:cNvSpPr/>
          <p:nvPr/>
        </p:nvSpPr>
        <p:spPr>
          <a:xfrm>
            <a:off x="914400" y="4462200"/>
            <a:ext cx="294372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Licenças de uso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6" name="Text 12"/>
          <p:cNvSpPr/>
          <p:nvPr/>
        </p:nvSpPr>
        <p:spPr>
          <a:xfrm>
            <a:off x="914400" y="4919400"/>
            <a:ext cx="2943720" cy="5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c4d5da"/>
                </a:solidFill>
                <a:effectLst/>
                <a:uFillTx/>
                <a:latin typeface="Aptos"/>
              </a:rPr>
              <a:t>Teste de 90 dias e licença anual, sem perda dos dados.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7" name="Shape 13"/>
          <p:cNvSpPr/>
          <p:nvPr/>
        </p:nvSpPr>
        <p:spPr>
          <a:xfrm>
            <a:off x="7543800" y="1097280"/>
            <a:ext cx="3336840" cy="3455640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127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98" name="Image 0" descr="Marca Qualificar Educacional"/>
          <p:cNvPicPr/>
          <p:nvPr/>
        </p:nvPicPr>
        <p:blipFill>
          <a:blip r:embed="rId1"/>
          <a:stretch/>
        </p:blipFill>
        <p:spPr>
          <a:xfrm>
            <a:off x="7790760" y="1325880"/>
            <a:ext cx="2833920" cy="283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9" name="Text 14"/>
          <p:cNvSpPr/>
          <p:nvPr/>
        </p:nvSpPr>
        <p:spPr>
          <a:xfrm>
            <a:off x="6903720" y="4983480"/>
            <a:ext cx="466272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e8c451"/>
                </a:solidFill>
                <a:effectLst/>
                <a:uFillTx/>
                <a:latin typeface="Aptos"/>
              </a:rPr>
              <a:t>Site Atual: www.qualificar.com.br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0" name="Text 15"/>
          <p:cNvSpPr/>
          <p:nvPr/>
        </p:nvSpPr>
        <p:spPr>
          <a:xfrm>
            <a:off x="5806440" y="5532120"/>
            <a:ext cx="5714640" cy="52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bcd0d6"/>
                </a:solidFill>
                <a:effectLst/>
                <a:uFillTx/>
                <a:latin typeface="Aptos"/>
              </a:rPr>
              <a:t>Documento técnico para apresentação, implantação e alinhamento com equipes municipais.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1" name="Text 16"/>
          <p:cNvSpPr/>
          <p:nvPr/>
        </p:nvSpPr>
        <p:spPr>
          <a:xfrm>
            <a:off x="594360" y="6537960"/>
            <a:ext cx="6674400" cy="1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119" strike="noStrike" u="none">
                <a:solidFill>
                  <a:srgbClr val="9fb4bd"/>
                </a:solidFill>
                <a:effectLst/>
                <a:uFillTx/>
                <a:latin typeface="Consolas"/>
                <a:ea typeface="Consolas"/>
              </a:rPr>
              <a:t>GRUPO QUALIFICAR  ·  APRESENTAÇÃO TÉCNICA  ·  VERSÃO 001.18.09.2026</a:t>
            </a:r>
            <a:endParaRPr b="0" lang="en-US" sz="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itchFamily="0" charset="1"/>
        <a:ea typeface=""/>
        <a:cs typeface=""/>
      </a:majorFont>
      <a:minorFont>
        <a:latin typeface="Apto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Grupo Qualificar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2026-09-22T16:45:21Z</dcterms:created>
  <dc:creator>Grupo Qualificar</dc:creator>
  <dc:description/>
  <dc:language>en-US</dc:language>
  <cp:lastModifiedBy>Grupo Qualificar</cp:lastModifiedBy>
  <dcterms:modified xsi:type="dcterms:W3CDTF">2026-09-22T16:45:21Z</dcterms:modified>
  <cp:revision>1</cp:revision>
  <dc:subject>Apresentação técnica da plataforma Conecta Educação</dc:subject>
  <dc:title>Conecta Educação — Apresentação Técnica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16</vt:r8>
  </property>
  <property fmtid="{D5CDD505-2E9C-101B-9397-08002B2CF9AE}" pid="3" name="PresentationFormat">
    <vt:lpwstr>On-screen Show (16:9)</vt:lpwstr>
  </property>
  <property fmtid="{D5CDD505-2E9C-101B-9397-08002B2CF9AE}" pid="4" name="Slides">
    <vt:r8>16</vt:r8>
  </property>
</Properties>
</file>